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301" r:id="rId4"/>
    <p:sldId id="267" r:id="rId5"/>
    <p:sldId id="268" r:id="rId6"/>
    <p:sldId id="269" r:id="rId7"/>
    <p:sldId id="270" r:id="rId8"/>
    <p:sldId id="271" r:id="rId9"/>
    <p:sldId id="272" r:id="rId10"/>
    <p:sldId id="274" r:id="rId11"/>
    <p:sldId id="273"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2" r:id="rId39"/>
    <p:sldId id="303" r:id="rId40"/>
    <p:sldId id="304" r:id="rId41"/>
    <p:sldId id="305" r:id="rId42"/>
    <p:sldId id="306" r:id="rId43"/>
    <p:sldId id="307" r:id="rId44"/>
    <p:sldId id="308" r:id="rId45"/>
    <p:sldId id="261" r:id="rId46"/>
    <p:sldId id="260" r:id="rId47"/>
    <p:sldId id="259" r:id="rId48"/>
    <p:sldId id="309" r:id="rId49"/>
    <p:sldId id="311" r:id="rId50"/>
    <p:sldId id="310" r:id="rId51"/>
    <p:sldId id="312" r:id="rId52"/>
    <p:sldId id="313" r:id="rId53"/>
    <p:sldId id="314" r:id="rId54"/>
    <p:sldId id="26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4" d="100"/>
          <a:sy n="104"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75FB-711E-4C30-ADF4-AD647DC5B4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CC841-D58B-4713-A010-D2BD3D27E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9093A7-7C0A-48E3-B776-D491944E7A2F}"/>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5" name="Footer Placeholder 4">
            <a:extLst>
              <a:ext uri="{FF2B5EF4-FFF2-40B4-BE49-F238E27FC236}">
                <a16:creationId xmlns:a16="http://schemas.microsoft.com/office/drawing/2014/main" id="{189D4553-4295-4B79-B879-6C76104B3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BF2BC-E32F-4AF5-B41A-5A0894B82B24}"/>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273128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846B-4CB8-47C7-8266-3A27B8FF4C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6DE697-87BF-4DB3-9CB1-E40ACC30E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00C31-73EB-41FA-90D1-340FF320D62A}"/>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5" name="Footer Placeholder 4">
            <a:extLst>
              <a:ext uri="{FF2B5EF4-FFF2-40B4-BE49-F238E27FC236}">
                <a16:creationId xmlns:a16="http://schemas.microsoft.com/office/drawing/2014/main" id="{31992CFE-2629-4AB4-A362-F2DB7701F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1885-AC66-487F-AB26-2C8A47AAE06F}"/>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259877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BCB081-1CFC-42E3-B34D-FBA1785C06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9AFCF2-E7AC-400A-8D21-1D2F890EC0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9606A-3B8C-4A9C-A377-2F6015F5CDC1}"/>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5" name="Footer Placeholder 4">
            <a:extLst>
              <a:ext uri="{FF2B5EF4-FFF2-40B4-BE49-F238E27FC236}">
                <a16:creationId xmlns:a16="http://schemas.microsoft.com/office/drawing/2014/main" id="{07F418D4-DD1D-478E-95D5-5F6B12C7B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D09B8-847A-4E69-9E8B-3C855F2FE64A}"/>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283800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F195-E2A2-4E06-9FF6-A498EEFFDE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D13F3-45AA-4B66-B8A2-6E8E582E11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55F9A-5826-4E1F-9203-F74421EFCECD}"/>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5" name="Footer Placeholder 4">
            <a:extLst>
              <a:ext uri="{FF2B5EF4-FFF2-40B4-BE49-F238E27FC236}">
                <a16:creationId xmlns:a16="http://schemas.microsoft.com/office/drawing/2014/main" id="{14E61E12-4A98-47E5-902B-E47CC64B2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EF202-562A-41B6-85BB-86C03D3E2CD1}"/>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181608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D7B4-CAFE-4F20-A6C8-0EC3B29827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305F9-D814-4DDD-90ED-0D0248F97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98BBA6-0544-43F8-8209-A38212531584}"/>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5" name="Footer Placeholder 4">
            <a:extLst>
              <a:ext uri="{FF2B5EF4-FFF2-40B4-BE49-F238E27FC236}">
                <a16:creationId xmlns:a16="http://schemas.microsoft.com/office/drawing/2014/main" id="{413712CF-7F93-4F48-8CA2-9F00B2554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20A2D-DBDE-4BD6-AF02-2C0E72D3135E}"/>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295829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070F-2B38-4D31-920B-43F5080F5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EBC10-EEEC-4036-A73A-29A8FBBF2E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52C1C-6EDA-4176-A197-0F3134A9ED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4130A-AE22-4B87-8ADF-68DEC777F820}"/>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6" name="Footer Placeholder 5">
            <a:extLst>
              <a:ext uri="{FF2B5EF4-FFF2-40B4-BE49-F238E27FC236}">
                <a16:creationId xmlns:a16="http://schemas.microsoft.com/office/drawing/2014/main" id="{AC347EC4-F6E8-4CB1-8CD5-25A24011A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E1764-1E68-4A77-B4E8-E5E343142DAF}"/>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58640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CF6C3-51C8-4ADE-B783-FDBF278773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46253-9FAF-45EA-AE59-B2BE58BCE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6F0CA-0BCF-4433-AB8A-24686B732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9EA065-AB73-426C-8B18-A45B0B1FE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18423C-F074-47D4-A955-9E87AB5D5F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F3B32F-2431-4D9F-9CEE-52279D904949}"/>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8" name="Footer Placeholder 7">
            <a:extLst>
              <a:ext uri="{FF2B5EF4-FFF2-40B4-BE49-F238E27FC236}">
                <a16:creationId xmlns:a16="http://schemas.microsoft.com/office/drawing/2014/main" id="{8351F2CA-4699-4495-BA55-A2C74D76A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4DF047-97FD-445F-A078-02158F0E3D22}"/>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419243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219A-76D1-4929-938D-F948339AE1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5AC55-A548-451F-BBAE-27C4D7EC7BEB}"/>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4" name="Footer Placeholder 3">
            <a:extLst>
              <a:ext uri="{FF2B5EF4-FFF2-40B4-BE49-F238E27FC236}">
                <a16:creationId xmlns:a16="http://schemas.microsoft.com/office/drawing/2014/main" id="{C31F4E2D-AA8E-4196-BC55-F633FC6DCB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28A074-FB0C-4737-B61D-4FA6994AE821}"/>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119145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F31A4-6B9C-441D-98B9-B9E3E045CD7A}"/>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3" name="Footer Placeholder 2">
            <a:extLst>
              <a:ext uri="{FF2B5EF4-FFF2-40B4-BE49-F238E27FC236}">
                <a16:creationId xmlns:a16="http://schemas.microsoft.com/office/drawing/2014/main" id="{0B8E1B8C-8A3B-4F3E-953C-940404D93C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B46489-FD7F-4C89-8E16-5D3C83C43B7E}"/>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154128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3ACA-5297-42C1-AB97-92C3E69FE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23CC1F-2A82-4C6F-9D7E-C9AD56D8D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EC64D-5AC4-4DE9-A0B2-AF41EF102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67D1FB-4AB2-4035-A9BA-2CEBB22EBCF3}"/>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6" name="Footer Placeholder 5">
            <a:extLst>
              <a:ext uri="{FF2B5EF4-FFF2-40B4-BE49-F238E27FC236}">
                <a16:creationId xmlns:a16="http://schemas.microsoft.com/office/drawing/2014/main" id="{292385BB-9CFA-47EB-B480-51C5A2E95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5D60B5-B9C8-488D-B501-37ED80FC4B39}"/>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353544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CB096-5B1E-4C6E-B816-0CAE837AFE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BFBD25-646F-4748-B91F-212D1AF57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4D9ABE-028C-40F7-A160-5612FF46D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60307-A2AD-4D60-9997-83244F6E37B0}"/>
              </a:ext>
            </a:extLst>
          </p:cNvPr>
          <p:cNvSpPr>
            <a:spLocks noGrp="1"/>
          </p:cNvSpPr>
          <p:nvPr>
            <p:ph type="dt" sz="half" idx="10"/>
          </p:nvPr>
        </p:nvSpPr>
        <p:spPr/>
        <p:txBody>
          <a:bodyPr/>
          <a:lstStyle/>
          <a:p>
            <a:fld id="{5DBE26DC-AEA6-4AE0-BFC0-FD4C54F97E4C}" type="datetimeFigureOut">
              <a:rPr lang="en-US" smtClean="0"/>
              <a:t>1/21/2021</a:t>
            </a:fld>
            <a:endParaRPr lang="en-US"/>
          </a:p>
        </p:txBody>
      </p:sp>
      <p:sp>
        <p:nvSpPr>
          <p:cNvPr id="6" name="Footer Placeholder 5">
            <a:extLst>
              <a:ext uri="{FF2B5EF4-FFF2-40B4-BE49-F238E27FC236}">
                <a16:creationId xmlns:a16="http://schemas.microsoft.com/office/drawing/2014/main" id="{C63A7C22-A525-487E-8623-8702E07CF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64796-81CC-435E-B0F2-91E389752ED2}"/>
              </a:ext>
            </a:extLst>
          </p:cNvPr>
          <p:cNvSpPr>
            <a:spLocks noGrp="1"/>
          </p:cNvSpPr>
          <p:nvPr>
            <p:ph type="sldNum" sz="quarter" idx="12"/>
          </p:nvPr>
        </p:nvSpPr>
        <p:spPr/>
        <p:txBody>
          <a:bodyPr/>
          <a:lstStyle/>
          <a:p>
            <a:fld id="{8412E988-F986-456B-BD00-28A1D7662949}" type="slidenum">
              <a:rPr lang="en-US" smtClean="0"/>
              <a:t>‹#›</a:t>
            </a:fld>
            <a:endParaRPr lang="en-US"/>
          </a:p>
        </p:txBody>
      </p:sp>
    </p:spTree>
    <p:extLst>
      <p:ext uri="{BB962C8B-B14F-4D97-AF65-F5344CB8AC3E}">
        <p14:creationId xmlns:p14="http://schemas.microsoft.com/office/powerpoint/2010/main" val="327972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1F1B9-DEC7-4165-BDDD-08C82BAFE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57D8AC-69AE-44F4-A29A-D0E5D4713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587E6-FC22-4508-BE9A-4C89ABD29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E26DC-AEA6-4AE0-BFC0-FD4C54F97E4C}" type="datetimeFigureOut">
              <a:rPr lang="en-US" smtClean="0"/>
              <a:t>1/21/2021</a:t>
            </a:fld>
            <a:endParaRPr lang="en-US"/>
          </a:p>
        </p:txBody>
      </p:sp>
      <p:sp>
        <p:nvSpPr>
          <p:cNvPr id="5" name="Footer Placeholder 4">
            <a:extLst>
              <a:ext uri="{FF2B5EF4-FFF2-40B4-BE49-F238E27FC236}">
                <a16:creationId xmlns:a16="http://schemas.microsoft.com/office/drawing/2014/main" id="{8A74D1DF-6623-41D1-85F6-870FCBE32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2E4C8-DAA8-4303-B21A-525A72DB2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2E988-F986-456B-BD00-28A1D7662949}" type="slidenum">
              <a:rPr lang="en-US" smtClean="0"/>
              <a:t>‹#›</a:t>
            </a:fld>
            <a:endParaRPr lang="en-US"/>
          </a:p>
        </p:txBody>
      </p:sp>
    </p:spTree>
    <p:extLst>
      <p:ext uri="{BB962C8B-B14F-4D97-AF65-F5344CB8AC3E}">
        <p14:creationId xmlns:p14="http://schemas.microsoft.com/office/powerpoint/2010/main" val="3737863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overnor.hawaii.gov/wp-content/uploads/2020/06/2006097A-ATG_Ninth-Supplementary-Proclamation-COVID-19-distribution-signed.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dph.illinois.gov/covid19/community-guidance/mask-us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aarp.org/health/healthy-living/info-2020/states-mask-mandates-coronavirus.html#Georgia" TargetMode="External"/><Relationship Id="rId2" Type="http://schemas.openxmlformats.org/officeDocument/2006/relationships/hyperlink" Target="https://wwwnc.cdc.gov/eid/article/26/7/20-0282_article" TargetMode="External"/><Relationship Id="rId1" Type="http://schemas.openxmlformats.org/officeDocument/2006/relationships/slideLayout" Target="../slideLayouts/slideLayout2.xml"/><Relationship Id="rId4" Type="http://schemas.openxmlformats.org/officeDocument/2006/relationships/hyperlink" Target="https://91-divoc.com/pages/covid-visualiz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11A9-A43E-4613-831A-7975CAF45DE1}"/>
              </a:ext>
            </a:extLst>
          </p:cNvPr>
          <p:cNvSpPr>
            <a:spLocks noGrp="1"/>
          </p:cNvSpPr>
          <p:nvPr>
            <p:ph type="title"/>
          </p:nvPr>
        </p:nvSpPr>
        <p:spPr/>
        <p:txBody>
          <a:bodyPr/>
          <a:lstStyle/>
          <a:p>
            <a:r>
              <a:rPr lang="en-US" dirty="0"/>
              <a:t>Mask Mandate Effectiveness</a:t>
            </a:r>
          </a:p>
        </p:txBody>
      </p:sp>
      <p:sp>
        <p:nvSpPr>
          <p:cNvPr id="3" name="Content Placeholder 2">
            <a:extLst>
              <a:ext uri="{FF2B5EF4-FFF2-40B4-BE49-F238E27FC236}">
                <a16:creationId xmlns:a16="http://schemas.microsoft.com/office/drawing/2014/main" id="{29872A88-377D-4B36-813D-1A52AD1A95E6}"/>
              </a:ext>
            </a:extLst>
          </p:cNvPr>
          <p:cNvSpPr>
            <a:spLocks noGrp="1"/>
          </p:cNvSpPr>
          <p:nvPr>
            <p:ph idx="1"/>
          </p:nvPr>
        </p:nvSpPr>
        <p:spPr/>
        <p:txBody>
          <a:bodyPr/>
          <a:lstStyle/>
          <a:p>
            <a:r>
              <a:rPr lang="en-US" dirty="0"/>
              <a:t>Note: The scales per state may not be the same, example: New York topped out at nearly 7 deaths per 100,000 while Georgia topped out at under 1 death per 100,000.</a:t>
            </a:r>
          </a:p>
          <a:p>
            <a:r>
              <a:rPr lang="en-US" dirty="0"/>
              <a:t>Note: These charts represent deaths normalized by population, 1 week rolling average.</a:t>
            </a:r>
          </a:p>
          <a:p>
            <a:r>
              <a:rPr lang="en-US" dirty="0"/>
              <a:t>Note: Mask mandates would take 2 to 4 weeks to reflect in the death rates as they’re expected to impact new infections. </a:t>
            </a:r>
          </a:p>
          <a:p>
            <a:endParaRPr lang="en-US" dirty="0"/>
          </a:p>
        </p:txBody>
      </p:sp>
    </p:spTree>
    <p:extLst>
      <p:ext uri="{BB962C8B-B14F-4D97-AF65-F5344CB8AC3E}">
        <p14:creationId xmlns:p14="http://schemas.microsoft.com/office/powerpoint/2010/main" val="159647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078313"/>
          </a:xfrm>
          <a:prstGeom prst="rect">
            <a:avLst/>
          </a:prstGeom>
        </p:spPr>
        <p:txBody>
          <a:bodyPr wrap="square">
            <a:spAutoFit/>
          </a:bodyPr>
          <a:lstStyle/>
          <a:p>
            <a:r>
              <a:rPr lang="en-US" b="1" dirty="0"/>
              <a:t>District of Columbia </a:t>
            </a:r>
          </a:p>
          <a:p>
            <a:r>
              <a:rPr lang="en-US" b="1" dirty="0"/>
              <a:t>Citywide order:</a:t>
            </a:r>
            <a:r>
              <a:rPr lang="en-US" dirty="0"/>
              <a:t> Yes</a:t>
            </a:r>
          </a:p>
          <a:p>
            <a:r>
              <a:rPr lang="en-US" dirty="0"/>
              <a:t>People are required to wear masks when they leave home and “are likely to come into contact with another person” under Mayor Muriel Bowser’s July 22 order, which expanded an existing mask mandate. The new version lowers the exemption age from 9 to 2; extends the rule to common areas of apartment and condo complexes; and requires all businesses to deny entry to people without masks.</a:t>
            </a:r>
          </a:p>
        </p:txBody>
      </p:sp>
      <p:pic>
        <p:nvPicPr>
          <p:cNvPr id="2" name="Picture 1">
            <a:extLst>
              <a:ext uri="{FF2B5EF4-FFF2-40B4-BE49-F238E27FC236}">
                <a16:creationId xmlns:a16="http://schemas.microsoft.com/office/drawing/2014/main" id="{5C0F0575-2246-48E3-8AD4-4C17FC64F2BF}"/>
              </a:ext>
            </a:extLst>
          </p:cNvPr>
          <p:cNvPicPr>
            <a:picLocks noChangeAspect="1"/>
          </p:cNvPicPr>
          <p:nvPr/>
        </p:nvPicPr>
        <p:blipFill>
          <a:blip r:embed="rId2"/>
          <a:stretch>
            <a:fillRect/>
          </a:stretch>
        </p:blipFill>
        <p:spPr>
          <a:xfrm>
            <a:off x="3657600" y="914400"/>
            <a:ext cx="8229600" cy="5158196"/>
          </a:xfrm>
          <a:prstGeom prst="rect">
            <a:avLst/>
          </a:prstGeom>
        </p:spPr>
      </p:pic>
      <p:cxnSp>
        <p:nvCxnSpPr>
          <p:cNvPr id="8" name="Straight Connector 7">
            <a:extLst>
              <a:ext uri="{FF2B5EF4-FFF2-40B4-BE49-F238E27FC236}">
                <a16:creationId xmlns:a16="http://schemas.microsoft.com/office/drawing/2014/main" id="{6F447674-39AA-4C2F-A4B1-2A3930286102}"/>
              </a:ext>
            </a:extLst>
          </p:cNvPr>
          <p:cNvCxnSpPr/>
          <p:nvPr/>
        </p:nvCxnSpPr>
        <p:spPr>
          <a:xfrm>
            <a:off x="6360720" y="1214111"/>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FCCC9F-FD19-4E93-991C-B457BFE21D2B}"/>
              </a:ext>
            </a:extLst>
          </p:cNvPr>
          <p:cNvCxnSpPr/>
          <p:nvPr/>
        </p:nvCxnSpPr>
        <p:spPr>
          <a:xfrm>
            <a:off x="4373513" y="1214111"/>
            <a:ext cx="0" cy="4064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88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524315"/>
          </a:xfrm>
          <a:prstGeom prst="rect">
            <a:avLst/>
          </a:prstGeom>
        </p:spPr>
        <p:txBody>
          <a:bodyPr wrap="square">
            <a:spAutoFit/>
          </a:bodyPr>
          <a:lstStyle/>
          <a:p>
            <a:r>
              <a:rPr lang="en-US" b="1" dirty="0"/>
              <a:t>Florida </a:t>
            </a:r>
          </a:p>
          <a:p>
            <a:r>
              <a:rPr lang="en-US" b="1" dirty="0"/>
              <a:t>Statewide order:</a:t>
            </a:r>
            <a:r>
              <a:rPr lang="en-US" dirty="0"/>
              <a:t> No</a:t>
            </a:r>
          </a:p>
          <a:p>
            <a:r>
              <a:rPr lang="en-US" dirty="0"/>
              <a:t>Florida recommends but does not require face coverings for the general public. Several cities and large counties, including Miami-Dade, Palm Beach and Hillsborough (which includes Tampa), have mask requirements, but local governments are barred from assessing fines and penalties for noncompliance under a Sept. 25 executive order by Gov. Ron DeSantis.</a:t>
            </a:r>
          </a:p>
        </p:txBody>
      </p:sp>
      <p:pic>
        <p:nvPicPr>
          <p:cNvPr id="2" name="Picture 1">
            <a:extLst>
              <a:ext uri="{FF2B5EF4-FFF2-40B4-BE49-F238E27FC236}">
                <a16:creationId xmlns:a16="http://schemas.microsoft.com/office/drawing/2014/main" id="{9F8378D0-9738-4EAA-813E-38E7007A5D41}"/>
              </a:ext>
            </a:extLst>
          </p:cNvPr>
          <p:cNvPicPr>
            <a:picLocks noChangeAspect="1"/>
          </p:cNvPicPr>
          <p:nvPr/>
        </p:nvPicPr>
        <p:blipFill>
          <a:blip r:embed="rId2"/>
          <a:stretch>
            <a:fillRect/>
          </a:stretch>
        </p:blipFill>
        <p:spPr>
          <a:xfrm>
            <a:off x="3657600" y="914400"/>
            <a:ext cx="8229600" cy="5143500"/>
          </a:xfrm>
          <a:prstGeom prst="rect">
            <a:avLst/>
          </a:prstGeom>
        </p:spPr>
      </p:pic>
    </p:spTree>
    <p:extLst>
      <p:ext uri="{BB962C8B-B14F-4D97-AF65-F5344CB8AC3E}">
        <p14:creationId xmlns:p14="http://schemas.microsoft.com/office/powerpoint/2010/main" val="272877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909310"/>
          </a:xfrm>
          <a:prstGeom prst="rect">
            <a:avLst/>
          </a:prstGeom>
        </p:spPr>
        <p:txBody>
          <a:bodyPr wrap="square">
            <a:spAutoFit/>
          </a:bodyPr>
          <a:lstStyle/>
          <a:p>
            <a:r>
              <a:rPr lang="en-US" b="1" dirty="0"/>
              <a:t>Georgia </a:t>
            </a:r>
          </a:p>
          <a:p>
            <a:r>
              <a:rPr lang="en-US" b="1" dirty="0"/>
              <a:t>Statewide order:</a:t>
            </a:r>
            <a:r>
              <a:rPr lang="en-US" dirty="0"/>
              <a:t> No</a:t>
            </a:r>
          </a:p>
          <a:p>
            <a:r>
              <a:rPr lang="en-US" dirty="0"/>
              <a:t>People are “strongly encouraged to wear face coverings as practicable” outside the home. Gov. Brian Kemp revised his coronavirus health order Aug. 15 to allow local governments to impose limited mask mandates, as Atlanta and several other jurisdictions have sought to do, reversing a month-old ban on such local orders. Cities and counties that have 100 or more confirmed COVID-19 cases per 100,000 people can enforce mask requirements on public property.</a:t>
            </a:r>
          </a:p>
        </p:txBody>
      </p:sp>
      <p:pic>
        <p:nvPicPr>
          <p:cNvPr id="2" name="Picture 1">
            <a:extLst>
              <a:ext uri="{FF2B5EF4-FFF2-40B4-BE49-F238E27FC236}">
                <a16:creationId xmlns:a16="http://schemas.microsoft.com/office/drawing/2014/main" id="{7F4D568A-3C2F-45F5-BF0C-BAFD969730A9}"/>
              </a:ext>
            </a:extLst>
          </p:cNvPr>
          <p:cNvPicPr>
            <a:picLocks noChangeAspect="1"/>
          </p:cNvPicPr>
          <p:nvPr/>
        </p:nvPicPr>
        <p:blipFill>
          <a:blip r:embed="rId2"/>
          <a:stretch>
            <a:fillRect/>
          </a:stretch>
        </p:blipFill>
        <p:spPr>
          <a:xfrm>
            <a:off x="3657600" y="914400"/>
            <a:ext cx="8229600" cy="5115896"/>
          </a:xfrm>
          <a:prstGeom prst="rect">
            <a:avLst/>
          </a:prstGeom>
        </p:spPr>
      </p:pic>
    </p:spTree>
    <p:extLst>
      <p:ext uri="{BB962C8B-B14F-4D97-AF65-F5344CB8AC3E}">
        <p14:creationId xmlns:p14="http://schemas.microsoft.com/office/powerpoint/2010/main" val="53158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909310"/>
          </a:xfrm>
          <a:prstGeom prst="rect">
            <a:avLst/>
          </a:prstGeom>
        </p:spPr>
        <p:txBody>
          <a:bodyPr wrap="square">
            <a:spAutoFit/>
          </a:bodyPr>
          <a:lstStyle/>
          <a:p>
            <a:r>
              <a:rPr lang="en-US" b="1" dirty="0"/>
              <a:t>Hawaii </a:t>
            </a:r>
            <a:br>
              <a:rPr lang="en-US" b="1" dirty="0"/>
            </a:br>
            <a:endParaRPr lang="en-US" b="1" dirty="0"/>
          </a:p>
          <a:p>
            <a:r>
              <a:rPr lang="en-US" b="1" dirty="0"/>
              <a:t>Statewide order:</a:t>
            </a:r>
            <a:r>
              <a:rPr lang="en-US" dirty="0"/>
              <a:t> Yes</a:t>
            </a:r>
          </a:p>
          <a:p>
            <a:r>
              <a:rPr lang="en-US" dirty="0"/>
              <a:t>Gov. David </a:t>
            </a:r>
            <a:r>
              <a:rPr lang="en-US" dirty="0" err="1"/>
              <a:t>Ige's</a:t>
            </a:r>
            <a:r>
              <a:rPr lang="en-US" dirty="0"/>
              <a:t> COVID-19 emergency proclamation requires face covering for customers at or waiting to enter a place of business and for employees who have contact with customers or goods.</a:t>
            </a:r>
          </a:p>
          <a:p>
            <a:endParaRPr lang="en-US" dirty="0"/>
          </a:p>
          <a:p>
            <a:r>
              <a:rPr lang="en-US" dirty="0"/>
              <a:t>10 June Mask Mandate.</a:t>
            </a:r>
          </a:p>
          <a:p>
            <a:r>
              <a:rPr lang="en-US" dirty="0">
                <a:hlinkClick r:id="rId2"/>
              </a:rPr>
              <a:t>https://governor.hawaii.gov/wp-content/uploads/2020/06/2006097A-ATG_Ninth-Supplementary-Proclamation-COVID-19-distribution-signed.pdf</a:t>
            </a:r>
            <a:endParaRPr lang="en-US" dirty="0"/>
          </a:p>
          <a:p>
            <a:endParaRPr lang="en-US" dirty="0"/>
          </a:p>
        </p:txBody>
      </p:sp>
      <p:pic>
        <p:nvPicPr>
          <p:cNvPr id="2" name="Picture 1">
            <a:extLst>
              <a:ext uri="{FF2B5EF4-FFF2-40B4-BE49-F238E27FC236}">
                <a16:creationId xmlns:a16="http://schemas.microsoft.com/office/drawing/2014/main" id="{5DED364C-1B0D-4A91-88ED-25F270E73A00}"/>
              </a:ext>
            </a:extLst>
          </p:cNvPr>
          <p:cNvPicPr>
            <a:picLocks noChangeAspect="1"/>
          </p:cNvPicPr>
          <p:nvPr/>
        </p:nvPicPr>
        <p:blipFill>
          <a:blip r:embed="rId3"/>
          <a:stretch>
            <a:fillRect/>
          </a:stretch>
        </p:blipFill>
        <p:spPr>
          <a:xfrm>
            <a:off x="3657600" y="914400"/>
            <a:ext cx="8229600" cy="5140742"/>
          </a:xfrm>
          <a:prstGeom prst="rect">
            <a:avLst/>
          </a:prstGeom>
        </p:spPr>
      </p:pic>
      <p:cxnSp>
        <p:nvCxnSpPr>
          <p:cNvPr id="7" name="Straight Connector 6">
            <a:extLst>
              <a:ext uri="{FF2B5EF4-FFF2-40B4-BE49-F238E27FC236}">
                <a16:creationId xmlns:a16="http://schemas.microsoft.com/office/drawing/2014/main" id="{B00D8FFF-5790-4711-BC0A-13B179A365E5}"/>
              </a:ext>
            </a:extLst>
          </p:cNvPr>
          <p:cNvCxnSpPr/>
          <p:nvPr/>
        </p:nvCxnSpPr>
        <p:spPr>
          <a:xfrm>
            <a:off x="5176054" y="120059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23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970318"/>
          </a:xfrm>
          <a:prstGeom prst="rect">
            <a:avLst/>
          </a:prstGeom>
        </p:spPr>
        <p:txBody>
          <a:bodyPr wrap="square">
            <a:spAutoFit/>
          </a:bodyPr>
          <a:lstStyle/>
          <a:p>
            <a:r>
              <a:rPr lang="en-US" b="1" dirty="0"/>
              <a:t>Idaho </a:t>
            </a:r>
          </a:p>
          <a:p>
            <a:r>
              <a:rPr lang="en-US" b="1" dirty="0"/>
              <a:t>Statewide order:</a:t>
            </a:r>
            <a:r>
              <a:rPr lang="en-US" dirty="0"/>
              <a:t> No</a:t>
            </a:r>
          </a:p>
          <a:p>
            <a:r>
              <a:rPr lang="en-US" dirty="0"/>
              <a:t>Idaho's capital and largest city, Boise, requires masks in public, as do several other cities. The state's Stay Healthy Guidelines, updated on June 13, recommend that employers “identify how personal use items such as masks, face coverings, and gloves may be required by employees, vendors, and/or patrons."</a:t>
            </a:r>
          </a:p>
        </p:txBody>
      </p:sp>
      <p:pic>
        <p:nvPicPr>
          <p:cNvPr id="2" name="Picture 1">
            <a:extLst>
              <a:ext uri="{FF2B5EF4-FFF2-40B4-BE49-F238E27FC236}">
                <a16:creationId xmlns:a16="http://schemas.microsoft.com/office/drawing/2014/main" id="{ECEC9C58-BC26-4294-AFD5-152634F8586F}"/>
              </a:ext>
            </a:extLst>
          </p:cNvPr>
          <p:cNvPicPr>
            <a:picLocks noChangeAspect="1"/>
          </p:cNvPicPr>
          <p:nvPr/>
        </p:nvPicPr>
        <p:blipFill>
          <a:blip r:embed="rId2"/>
          <a:stretch>
            <a:fillRect/>
          </a:stretch>
        </p:blipFill>
        <p:spPr>
          <a:xfrm>
            <a:off x="3657600" y="914400"/>
            <a:ext cx="8229600" cy="5142579"/>
          </a:xfrm>
          <a:prstGeom prst="rect">
            <a:avLst/>
          </a:prstGeom>
        </p:spPr>
      </p:pic>
    </p:spTree>
    <p:extLst>
      <p:ext uri="{BB962C8B-B14F-4D97-AF65-F5344CB8AC3E}">
        <p14:creationId xmlns:p14="http://schemas.microsoft.com/office/powerpoint/2010/main" val="77590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970318"/>
          </a:xfrm>
          <a:prstGeom prst="rect">
            <a:avLst/>
          </a:prstGeom>
        </p:spPr>
        <p:txBody>
          <a:bodyPr wrap="square">
            <a:spAutoFit/>
          </a:bodyPr>
          <a:lstStyle/>
          <a:p>
            <a:r>
              <a:rPr lang="en-US" b="1" dirty="0"/>
              <a:t>Illinois </a:t>
            </a:r>
          </a:p>
          <a:p>
            <a:r>
              <a:rPr lang="en-US" b="1" dirty="0"/>
              <a:t>Statewide order:</a:t>
            </a:r>
            <a:r>
              <a:rPr lang="en-US" dirty="0"/>
              <a:t> Yes</a:t>
            </a:r>
          </a:p>
          <a:p>
            <a:r>
              <a:rPr lang="en-US" dirty="0"/>
              <a:t>Anyone who is over the age of 2 and medically able to wear a mask must do so in a public place when unable to maintain 6-foot distancing.</a:t>
            </a:r>
          </a:p>
          <a:p>
            <a:endParaRPr lang="en-US" dirty="0"/>
          </a:p>
          <a:p>
            <a:r>
              <a:rPr lang="en-US" dirty="0"/>
              <a:t>Mandate active 6/26</a:t>
            </a:r>
          </a:p>
          <a:p>
            <a:endParaRPr lang="en-US" dirty="0"/>
          </a:p>
          <a:p>
            <a:r>
              <a:rPr lang="en-US" dirty="0">
                <a:hlinkClick r:id="rId2"/>
              </a:rPr>
              <a:t>https://www.dph.illinois.gov/covid19/community-guidance/mask-use</a:t>
            </a:r>
            <a:endParaRPr lang="en-US" dirty="0"/>
          </a:p>
          <a:p>
            <a:endParaRPr lang="en-US" dirty="0"/>
          </a:p>
        </p:txBody>
      </p:sp>
      <p:pic>
        <p:nvPicPr>
          <p:cNvPr id="2" name="Picture 1">
            <a:extLst>
              <a:ext uri="{FF2B5EF4-FFF2-40B4-BE49-F238E27FC236}">
                <a16:creationId xmlns:a16="http://schemas.microsoft.com/office/drawing/2014/main" id="{4A9D6CC0-E6F2-4C16-BCAF-9826C3CD5E5E}"/>
              </a:ext>
            </a:extLst>
          </p:cNvPr>
          <p:cNvPicPr>
            <a:picLocks noChangeAspect="1"/>
          </p:cNvPicPr>
          <p:nvPr/>
        </p:nvPicPr>
        <p:blipFill>
          <a:blip r:embed="rId3"/>
          <a:stretch>
            <a:fillRect/>
          </a:stretch>
        </p:blipFill>
        <p:spPr>
          <a:xfrm>
            <a:off x="3657600" y="914400"/>
            <a:ext cx="8229600" cy="5126033"/>
          </a:xfrm>
          <a:prstGeom prst="rect">
            <a:avLst/>
          </a:prstGeom>
        </p:spPr>
      </p:pic>
      <p:cxnSp>
        <p:nvCxnSpPr>
          <p:cNvPr id="7" name="Straight Connector 6">
            <a:extLst>
              <a:ext uri="{FF2B5EF4-FFF2-40B4-BE49-F238E27FC236}">
                <a16:creationId xmlns:a16="http://schemas.microsoft.com/office/drawing/2014/main" id="{9763D78B-E976-453D-8F48-8809A2F849C1}"/>
              </a:ext>
            </a:extLst>
          </p:cNvPr>
          <p:cNvCxnSpPr/>
          <p:nvPr/>
        </p:nvCxnSpPr>
        <p:spPr>
          <a:xfrm>
            <a:off x="6063427" y="120059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399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139321"/>
          </a:xfrm>
          <a:prstGeom prst="rect">
            <a:avLst/>
          </a:prstGeom>
        </p:spPr>
        <p:txBody>
          <a:bodyPr wrap="square">
            <a:spAutoFit/>
          </a:bodyPr>
          <a:lstStyle/>
          <a:p>
            <a:r>
              <a:rPr lang="en-US" b="1" dirty="0"/>
              <a:t>Indiana </a:t>
            </a:r>
          </a:p>
          <a:p>
            <a:r>
              <a:rPr lang="en-US" b="1" dirty="0"/>
              <a:t>Statewide order:</a:t>
            </a:r>
            <a:r>
              <a:rPr lang="en-US" dirty="0"/>
              <a:t> Yes</a:t>
            </a:r>
          </a:p>
          <a:p>
            <a:r>
              <a:rPr lang="en-US" dirty="0"/>
              <a:t>Gov. Eric Holcomb’s order requiring Hoosiers age 8 and up to mask themselves in all indoor public settings and outdoors when they cannot maintain 6 feet of distance from others took effect July 27 and was renewed on Nov. 13. </a:t>
            </a:r>
          </a:p>
        </p:txBody>
      </p:sp>
      <p:pic>
        <p:nvPicPr>
          <p:cNvPr id="2" name="Picture 1">
            <a:extLst>
              <a:ext uri="{FF2B5EF4-FFF2-40B4-BE49-F238E27FC236}">
                <a16:creationId xmlns:a16="http://schemas.microsoft.com/office/drawing/2014/main" id="{DE054816-37E2-45E7-A982-81DF7B9771EB}"/>
              </a:ext>
            </a:extLst>
          </p:cNvPr>
          <p:cNvPicPr>
            <a:picLocks noChangeAspect="1"/>
          </p:cNvPicPr>
          <p:nvPr/>
        </p:nvPicPr>
        <p:blipFill>
          <a:blip r:embed="rId2"/>
          <a:stretch>
            <a:fillRect/>
          </a:stretch>
        </p:blipFill>
        <p:spPr>
          <a:xfrm>
            <a:off x="3657600" y="914400"/>
            <a:ext cx="8229600" cy="5131570"/>
          </a:xfrm>
          <a:prstGeom prst="rect">
            <a:avLst/>
          </a:prstGeom>
        </p:spPr>
      </p:pic>
      <p:cxnSp>
        <p:nvCxnSpPr>
          <p:cNvPr id="7" name="Straight Connector 6">
            <a:extLst>
              <a:ext uri="{FF2B5EF4-FFF2-40B4-BE49-F238E27FC236}">
                <a16:creationId xmlns:a16="http://schemas.microsoft.com/office/drawing/2014/main" id="{2DEE0775-9A0E-43A9-AA4C-93B0C92D220D}"/>
              </a:ext>
            </a:extLst>
          </p:cNvPr>
          <p:cNvCxnSpPr/>
          <p:nvPr/>
        </p:nvCxnSpPr>
        <p:spPr>
          <a:xfrm>
            <a:off x="6860712"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483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078313"/>
          </a:xfrm>
          <a:prstGeom prst="rect">
            <a:avLst/>
          </a:prstGeom>
        </p:spPr>
        <p:txBody>
          <a:bodyPr wrap="square">
            <a:spAutoFit/>
          </a:bodyPr>
          <a:lstStyle/>
          <a:p>
            <a:r>
              <a:rPr lang="en-US" b="1" dirty="0"/>
              <a:t>Iowa </a:t>
            </a:r>
            <a:br>
              <a:rPr lang="en-US" b="1" dirty="0"/>
            </a:br>
            <a:endParaRPr lang="en-US" b="1" dirty="0"/>
          </a:p>
          <a:p>
            <a:r>
              <a:rPr lang="en-US" b="1" dirty="0"/>
              <a:t>Statewide order:</a:t>
            </a:r>
            <a:r>
              <a:rPr lang="en-US" dirty="0"/>
              <a:t> Yes</a:t>
            </a:r>
          </a:p>
          <a:p>
            <a:r>
              <a:rPr lang="en-US" dirty="0"/>
              <a:t>Gov. Kim Reynolds announced a face-covering mandate effective Nov. 17. The governor's proclamation requires Iowans age 2 and up to wear masks when they are in indoor public spaces and within 6 feet of people from other households for 15 minutes or more. The order has been extended through at least Feb. 6.</a:t>
            </a:r>
          </a:p>
          <a:p>
            <a:endParaRPr lang="en-US" dirty="0"/>
          </a:p>
          <a:p>
            <a:r>
              <a:rPr lang="en-US" dirty="0"/>
              <a:t>**No Shutdowns</a:t>
            </a:r>
          </a:p>
          <a:p>
            <a:endParaRPr lang="en-US" dirty="0"/>
          </a:p>
        </p:txBody>
      </p:sp>
      <p:pic>
        <p:nvPicPr>
          <p:cNvPr id="2" name="Picture 1">
            <a:extLst>
              <a:ext uri="{FF2B5EF4-FFF2-40B4-BE49-F238E27FC236}">
                <a16:creationId xmlns:a16="http://schemas.microsoft.com/office/drawing/2014/main" id="{C1B2CF75-315E-48D4-87E4-2DEB2E6F62B0}"/>
              </a:ext>
            </a:extLst>
          </p:cNvPr>
          <p:cNvPicPr>
            <a:picLocks noChangeAspect="1"/>
          </p:cNvPicPr>
          <p:nvPr/>
        </p:nvPicPr>
        <p:blipFill>
          <a:blip r:embed="rId2"/>
          <a:stretch>
            <a:fillRect/>
          </a:stretch>
        </p:blipFill>
        <p:spPr>
          <a:xfrm>
            <a:off x="3657600" y="914400"/>
            <a:ext cx="8229600" cy="5146253"/>
          </a:xfrm>
          <a:prstGeom prst="rect">
            <a:avLst/>
          </a:prstGeom>
        </p:spPr>
      </p:pic>
      <p:cxnSp>
        <p:nvCxnSpPr>
          <p:cNvPr id="7" name="Straight Connector 6">
            <a:extLst>
              <a:ext uri="{FF2B5EF4-FFF2-40B4-BE49-F238E27FC236}">
                <a16:creationId xmlns:a16="http://schemas.microsoft.com/office/drawing/2014/main" id="{DBD9C285-6E5A-4605-A008-9FE884F4E279}"/>
              </a:ext>
            </a:extLst>
          </p:cNvPr>
          <p:cNvCxnSpPr/>
          <p:nvPr/>
        </p:nvCxnSpPr>
        <p:spPr>
          <a:xfrm>
            <a:off x="9567876" y="1205102"/>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91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355312"/>
          </a:xfrm>
          <a:prstGeom prst="rect">
            <a:avLst/>
          </a:prstGeom>
        </p:spPr>
        <p:txBody>
          <a:bodyPr wrap="square">
            <a:spAutoFit/>
          </a:bodyPr>
          <a:lstStyle/>
          <a:p>
            <a:r>
              <a:rPr lang="en-US" b="1" dirty="0"/>
              <a:t>Kansas </a:t>
            </a:r>
          </a:p>
          <a:p>
            <a:r>
              <a:rPr lang="en-US" b="1" dirty="0"/>
              <a:t>Statewide order:</a:t>
            </a:r>
            <a:r>
              <a:rPr lang="en-US" dirty="0"/>
              <a:t> Under an executive order issued by Gov. Laura Kelly in July and reissued in November, Kansans over the age of 5 must wear masks in indoor public settings and outdoors when unable to stay 6 feet apart from people from other households. A state law passed in June allows counties to opt out of the mandate. More than 60 of Kansas' 105 counties have adopted the mask rule, up from 25 before Kelly announced the second order on Nov. 18. </a:t>
            </a:r>
          </a:p>
        </p:txBody>
      </p:sp>
      <p:pic>
        <p:nvPicPr>
          <p:cNvPr id="2" name="Picture 1">
            <a:extLst>
              <a:ext uri="{FF2B5EF4-FFF2-40B4-BE49-F238E27FC236}">
                <a16:creationId xmlns:a16="http://schemas.microsoft.com/office/drawing/2014/main" id="{7DD28C23-8B81-40DA-BF4F-07B2892C7FC6}"/>
              </a:ext>
            </a:extLst>
          </p:cNvPr>
          <p:cNvPicPr>
            <a:picLocks noChangeAspect="1"/>
          </p:cNvPicPr>
          <p:nvPr/>
        </p:nvPicPr>
        <p:blipFill>
          <a:blip r:embed="rId2"/>
          <a:stretch>
            <a:fillRect/>
          </a:stretch>
        </p:blipFill>
        <p:spPr>
          <a:xfrm>
            <a:off x="3657600" y="914400"/>
            <a:ext cx="8229600" cy="5152701"/>
          </a:xfrm>
          <a:prstGeom prst="rect">
            <a:avLst/>
          </a:prstGeom>
        </p:spPr>
      </p:pic>
      <p:cxnSp>
        <p:nvCxnSpPr>
          <p:cNvPr id="7" name="Straight Connector 6">
            <a:extLst>
              <a:ext uri="{FF2B5EF4-FFF2-40B4-BE49-F238E27FC236}">
                <a16:creationId xmlns:a16="http://schemas.microsoft.com/office/drawing/2014/main" id="{7D67FFAC-EADF-4555-B8AF-7475CC36A6AC}"/>
              </a:ext>
            </a:extLst>
          </p:cNvPr>
          <p:cNvCxnSpPr/>
          <p:nvPr/>
        </p:nvCxnSpPr>
        <p:spPr>
          <a:xfrm>
            <a:off x="5536409" y="1223120"/>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81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6186309"/>
          </a:xfrm>
          <a:prstGeom prst="rect">
            <a:avLst/>
          </a:prstGeom>
        </p:spPr>
        <p:txBody>
          <a:bodyPr wrap="square">
            <a:spAutoFit/>
          </a:bodyPr>
          <a:lstStyle/>
          <a:p>
            <a:r>
              <a:rPr lang="en-US" b="1" dirty="0"/>
              <a:t>Kentucky </a:t>
            </a:r>
          </a:p>
          <a:p>
            <a:r>
              <a:rPr lang="en-US" b="1" dirty="0"/>
              <a:t>Statewide order:</a:t>
            </a:r>
            <a:r>
              <a:rPr lang="en-US" dirty="0"/>
              <a:t> Yes</a:t>
            </a:r>
          </a:p>
          <a:p>
            <a:r>
              <a:rPr lang="en-US" dirty="0"/>
              <a:t>Gov. Andy </a:t>
            </a:r>
            <a:r>
              <a:rPr lang="en-US" dirty="0" err="1"/>
              <a:t>Beshear's</a:t>
            </a:r>
            <a:r>
              <a:rPr lang="en-US" dirty="0"/>
              <a:t> executive order requires face covering for people “in situations that represent a high risk of COVID-19 transmission,” including most public settings. The mandate, issued in July, has been extended monthly, with the current order in force through at least Feb. 2. Children age 5 and under are exempt.</a:t>
            </a:r>
          </a:p>
          <a:p>
            <a:endParaRPr lang="en-US" dirty="0"/>
          </a:p>
          <a:p>
            <a:r>
              <a:rPr lang="en-US" dirty="0"/>
              <a:t>7/9 Order Date</a:t>
            </a:r>
          </a:p>
          <a:p>
            <a:endParaRPr lang="en-US" dirty="0"/>
          </a:p>
          <a:p>
            <a:r>
              <a:rPr lang="en-US" dirty="0"/>
              <a:t>https://governor.ky.gov/attachments/20201203_Executive-Order_2020-996_Face-coverings.pdf</a:t>
            </a:r>
          </a:p>
        </p:txBody>
      </p:sp>
      <p:pic>
        <p:nvPicPr>
          <p:cNvPr id="2" name="Picture 1">
            <a:extLst>
              <a:ext uri="{FF2B5EF4-FFF2-40B4-BE49-F238E27FC236}">
                <a16:creationId xmlns:a16="http://schemas.microsoft.com/office/drawing/2014/main" id="{328F10B4-34E3-4813-8DE4-161FAA9E086A}"/>
              </a:ext>
            </a:extLst>
          </p:cNvPr>
          <p:cNvPicPr>
            <a:picLocks noChangeAspect="1"/>
          </p:cNvPicPr>
          <p:nvPr/>
        </p:nvPicPr>
        <p:blipFill>
          <a:blip r:embed="rId2"/>
          <a:stretch>
            <a:fillRect/>
          </a:stretch>
        </p:blipFill>
        <p:spPr>
          <a:xfrm>
            <a:off x="3657600" y="914400"/>
            <a:ext cx="8229600" cy="5130618"/>
          </a:xfrm>
          <a:prstGeom prst="rect">
            <a:avLst/>
          </a:prstGeom>
        </p:spPr>
      </p:pic>
      <p:cxnSp>
        <p:nvCxnSpPr>
          <p:cNvPr id="7" name="Straight Connector 6">
            <a:extLst>
              <a:ext uri="{FF2B5EF4-FFF2-40B4-BE49-F238E27FC236}">
                <a16:creationId xmlns:a16="http://schemas.microsoft.com/office/drawing/2014/main" id="{D31BEDDA-7DB5-4291-B91F-FA58CD98BE98}"/>
              </a:ext>
            </a:extLst>
          </p:cNvPr>
          <p:cNvCxnSpPr/>
          <p:nvPr/>
        </p:nvCxnSpPr>
        <p:spPr>
          <a:xfrm>
            <a:off x="6432792" y="1191589"/>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414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247317"/>
          </a:xfrm>
          <a:prstGeom prst="rect">
            <a:avLst/>
          </a:prstGeom>
        </p:spPr>
        <p:txBody>
          <a:bodyPr wrap="square">
            <a:spAutoFit/>
          </a:bodyPr>
          <a:lstStyle/>
          <a:p>
            <a:r>
              <a:rPr lang="en-US" b="1" dirty="0"/>
              <a:t>Alabama </a:t>
            </a:r>
          </a:p>
          <a:p>
            <a:r>
              <a:rPr lang="en-US" b="1" dirty="0"/>
              <a:t>Statewide order:</a:t>
            </a:r>
            <a:r>
              <a:rPr lang="en-US" dirty="0"/>
              <a:t> Yes</a:t>
            </a:r>
          </a:p>
          <a:p>
            <a:r>
              <a:rPr lang="en-US" dirty="0"/>
              <a:t>The state’s mask order took effect July 16 and will now run through at least Jan. 22 following extensions by Gov. Kay Ivey. It covers people over age 6 in all indoor public spaces, and in outdoor public areas where 10 or more people are gathered. The order also mandates masks for students in second grade and up.</a:t>
            </a:r>
          </a:p>
        </p:txBody>
      </p:sp>
      <p:pic>
        <p:nvPicPr>
          <p:cNvPr id="2" name="Picture 1">
            <a:extLst>
              <a:ext uri="{FF2B5EF4-FFF2-40B4-BE49-F238E27FC236}">
                <a16:creationId xmlns:a16="http://schemas.microsoft.com/office/drawing/2014/main" id="{9912F03C-A0E1-4B25-996F-B689BDC25D52}"/>
              </a:ext>
            </a:extLst>
          </p:cNvPr>
          <p:cNvPicPr>
            <a:picLocks noChangeAspect="1"/>
          </p:cNvPicPr>
          <p:nvPr/>
        </p:nvPicPr>
        <p:blipFill>
          <a:blip r:embed="rId2"/>
          <a:stretch>
            <a:fillRect/>
          </a:stretch>
        </p:blipFill>
        <p:spPr>
          <a:xfrm>
            <a:off x="3652840" y="914400"/>
            <a:ext cx="8229600" cy="5138914"/>
          </a:xfrm>
          <a:prstGeom prst="rect">
            <a:avLst/>
          </a:prstGeom>
        </p:spPr>
      </p:pic>
      <p:cxnSp>
        <p:nvCxnSpPr>
          <p:cNvPr id="7" name="Straight Connector 6">
            <a:extLst>
              <a:ext uri="{FF2B5EF4-FFF2-40B4-BE49-F238E27FC236}">
                <a16:creationId xmlns:a16="http://schemas.microsoft.com/office/drawing/2014/main" id="{F47CFF7C-EB1F-46F5-B380-E3BD7E79A025}"/>
              </a:ext>
            </a:extLst>
          </p:cNvPr>
          <p:cNvCxnSpPr/>
          <p:nvPr/>
        </p:nvCxnSpPr>
        <p:spPr>
          <a:xfrm>
            <a:off x="6496604" y="1223121"/>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17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524315"/>
          </a:xfrm>
          <a:prstGeom prst="rect">
            <a:avLst/>
          </a:prstGeom>
        </p:spPr>
        <p:txBody>
          <a:bodyPr wrap="square">
            <a:spAutoFit/>
          </a:bodyPr>
          <a:lstStyle/>
          <a:p>
            <a:r>
              <a:rPr lang="en-US" b="1" dirty="0"/>
              <a:t>Louisiana </a:t>
            </a:r>
          </a:p>
          <a:p>
            <a:r>
              <a:rPr lang="en-US" b="1" dirty="0"/>
              <a:t>Statewide order:</a:t>
            </a:r>
            <a:r>
              <a:rPr lang="en-US" dirty="0"/>
              <a:t> Yes</a:t>
            </a:r>
          </a:p>
          <a:p>
            <a:r>
              <a:rPr lang="en-US" dirty="0"/>
              <a:t>Face-covering is required in indoor and outdoor public spaces when it is not possible to maintain 6 feet of distance from people from other households, per a proclamation issued by Gov. John Bel Edwards on July 11 and extended through at least Feb. 10. The mandate does not apply to children under 8 (although it encourages masking for those age 2 to 7).</a:t>
            </a:r>
          </a:p>
        </p:txBody>
      </p:sp>
      <p:pic>
        <p:nvPicPr>
          <p:cNvPr id="2" name="Picture 1">
            <a:extLst>
              <a:ext uri="{FF2B5EF4-FFF2-40B4-BE49-F238E27FC236}">
                <a16:creationId xmlns:a16="http://schemas.microsoft.com/office/drawing/2014/main" id="{830F25EF-69C4-4818-9EE1-E55C909DA0C5}"/>
              </a:ext>
            </a:extLst>
          </p:cNvPr>
          <p:cNvPicPr>
            <a:picLocks noChangeAspect="1"/>
          </p:cNvPicPr>
          <p:nvPr/>
        </p:nvPicPr>
        <p:blipFill>
          <a:blip r:embed="rId2"/>
          <a:stretch>
            <a:fillRect/>
          </a:stretch>
        </p:blipFill>
        <p:spPr>
          <a:xfrm>
            <a:off x="3657600" y="914400"/>
            <a:ext cx="8229600" cy="5140742"/>
          </a:xfrm>
          <a:prstGeom prst="rect">
            <a:avLst/>
          </a:prstGeom>
        </p:spPr>
      </p:pic>
      <p:cxnSp>
        <p:nvCxnSpPr>
          <p:cNvPr id="7" name="Straight Connector 6">
            <a:extLst>
              <a:ext uri="{FF2B5EF4-FFF2-40B4-BE49-F238E27FC236}">
                <a16:creationId xmlns:a16="http://schemas.microsoft.com/office/drawing/2014/main" id="{F02AE80C-4673-42AB-B2CA-BC4DDAFDD611}"/>
              </a:ext>
            </a:extLst>
          </p:cNvPr>
          <p:cNvCxnSpPr/>
          <p:nvPr/>
        </p:nvCxnSpPr>
        <p:spPr>
          <a:xfrm>
            <a:off x="6590447" y="120059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52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524315"/>
          </a:xfrm>
          <a:prstGeom prst="rect">
            <a:avLst/>
          </a:prstGeom>
        </p:spPr>
        <p:txBody>
          <a:bodyPr wrap="square">
            <a:spAutoFit/>
          </a:bodyPr>
          <a:lstStyle/>
          <a:p>
            <a:r>
              <a:rPr lang="en-US" b="1" dirty="0"/>
              <a:t>Maine </a:t>
            </a:r>
          </a:p>
          <a:p>
            <a:r>
              <a:rPr lang="en-US" b="1" dirty="0"/>
              <a:t>Statewide order:</a:t>
            </a:r>
            <a:r>
              <a:rPr lang="en-US" dirty="0"/>
              <a:t> Yes</a:t>
            </a:r>
          </a:p>
          <a:p>
            <a:r>
              <a:rPr lang="en-US" dirty="0"/>
              <a:t>An executive order issued Nov. 4 by Gov. Janet Mills strengthens a state mask mandate that had been in effect since May 1. The new order requires face-covering in indoor and outdoor public spaces "regardless of the ability to maintain physical distancing." Prior orders did not apply to all public places and included an exception where distancing was possible. </a:t>
            </a:r>
          </a:p>
        </p:txBody>
      </p:sp>
      <p:pic>
        <p:nvPicPr>
          <p:cNvPr id="2" name="Picture 1">
            <a:extLst>
              <a:ext uri="{FF2B5EF4-FFF2-40B4-BE49-F238E27FC236}">
                <a16:creationId xmlns:a16="http://schemas.microsoft.com/office/drawing/2014/main" id="{79538A54-4EF4-448B-A8EC-A28FF068092F}"/>
              </a:ext>
            </a:extLst>
          </p:cNvPr>
          <p:cNvPicPr>
            <a:picLocks noChangeAspect="1"/>
          </p:cNvPicPr>
          <p:nvPr/>
        </p:nvPicPr>
        <p:blipFill>
          <a:blip r:embed="rId2"/>
          <a:stretch>
            <a:fillRect/>
          </a:stretch>
        </p:blipFill>
        <p:spPr>
          <a:xfrm>
            <a:off x="3657600" y="914400"/>
            <a:ext cx="8229600" cy="5150848"/>
          </a:xfrm>
          <a:prstGeom prst="rect">
            <a:avLst/>
          </a:prstGeom>
        </p:spPr>
      </p:pic>
      <p:cxnSp>
        <p:nvCxnSpPr>
          <p:cNvPr id="7" name="Straight Connector 6">
            <a:extLst>
              <a:ext uri="{FF2B5EF4-FFF2-40B4-BE49-F238E27FC236}">
                <a16:creationId xmlns:a16="http://schemas.microsoft.com/office/drawing/2014/main" id="{1FFDB57E-680B-46F7-99E4-D510B11FA14B}"/>
              </a:ext>
            </a:extLst>
          </p:cNvPr>
          <p:cNvCxnSpPr/>
          <p:nvPr/>
        </p:nvCxnSpPr>
        <p:spPr>
          <a:xfrm>
            <a:off x="4558948" y="1223120"/>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53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801314"/>
          </a:xfrm>
          <a:prstGeom prst="rect">
            <a:avLst/>
          </a:prstGeom>
        </p:spPr>
        <p:txBody>
          <a:bodyPr wrap="square">
            <a:spAutoFit/>
          </a:bodyPr>
          <a:lstStyle/>
          <a:p>
            <a:r>
              <a:rPr lang="en-US" b="1" dirty="0"/>
              <a:t>Maryland </a:t>
            </a:r>
          </a:p>
          <a:p>
            <a:r>
              <a:rPr lang="en-US" b="1" dirty="0"/>
              <a:t>Statewide order:</a:t>
            </a:r>
            <a:r>
              <a:rPr lang="en-US" dirty="0"/>
              <a:t> Yes</a:t>
            </a:r>
          </a:p>
          <a:p>
            <a:r>
              <a:rPr lang="en-US" dirty="0"/>
              <a:t>Effective July 31, Marylanders over age 5 must wear masks in all indoor public spaces and outdoors when they are "unable to consistently maintain six feet of distance" from others. The order by Gov. Larry Hogan expands the state's previous mask mandate, in force since April 18, which applied to retail and food-service establishments and had an age cutoff of 9.</a:t>
            </a:r>
          </a:p>
        </p:txBody>
      </p:sp>
      <p:pic>
        <p:nvPicPr>
          <p:cNvPr id="2" name="Picture 1">
            <a:extLst>
              <a:ext uri="{FF2B5EF4-FFF2-40B4-BE49-F238E27FC236}">
                <a16:creationId xmlns:a16="http://schemas.microsoft.com/office/drawing/2014/main" id="{7536D79E-D75C-49BF-8FE9-84BE69BF5495}"/>
              </a:ext>
            </a:extLst>
          </p:cNvPr>
          <p:cNvPicPr>
            <a:picLocks noChangeAspect="1"/>
          </p:cNvPicPr>
          <p:nvPr/>
        </p:nvPicPr>
        <p:blipFill>
          <a:blip r:embed="rId2"/>
          <a:stretch>
            <a:fillRect/>
          </a:stretch>
        </p:blipFill>
        <p:spPr>
          <a:xfrm>
            <a:off x="3657600" y="914400"/>
            <a:ext cx="8229600" cy="5150848"/>
          </a:xfrm>
          <a:prstGeom prst="rect">
            <a:avLst/>
          </a:prstGeom>
        </p:spPr>
      </p:pic>
      <p:cxnSp>
        <p:nvCxnSpPr>
          <p:cNvPr id="7" name="Straight Connector 6">
            <a:extLst>
              <a:ext uri="{FF2B5EF4-FFF2-40B4-BE49-F238E27FC236}">
                <a16:creationId xmlns:a16="http://schemas.microsoft.com/office/drawing/2014/main" id="{14C131A6-48DE-412A-B5F1-1D4391F077DA}"/>
              </a:ext>
            </a:extLst>
          </p:cNvPr>
          <p:cNvCxnSpPr/>
          <p:nvPr/>
        </p:nvCxnSpPr>
        <p:spPr>
          <a:xfrm>
            <a:off x="6874227" y="121165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C4D413-957F-40DF-86FB-4A4E59F40FE8}"/>
              </a:ext>
            </a:extLst>
          </p:cNvPr>
          <p:cNvCxnSpPr/>
          <p:nvPr/>
        </p:nvCxnSpPr>
        <p:spPr>
          <a:xfrm>
            <a:off x="4256401" y="1211658"/>
            <a:ext cx="0" cy="4064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60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247317"/>
          </a:xfrm>
          <a:prstGeom prst="rect">
            <a:avLst/>
          </a:prstGeom>
        </p:spPr>
        <p:txBody>
          <a:bodyPr wrap="square">
            <a:spAutoFit/>
          </a:bodyPr>
          <a:lstStyle/>
          <a:p>
            <a:r>
              <a:rPr lang="en-US" b="1" dirty="0"/>
              <a:t>Massachusetts </a:t>
            </a:r>
          </a:p>
          <a:p>
            <a:r>
              <a:rPr lang="en-US" b="1" dirty="0"/>
              <a:t>Statewide order:</a:t>
            </a:r>
            <a:r>
              <a:rPr lang="en-US" dirty="0"/>
              <a:t> Yes</a:t>
            </a:r>
          </a:p>
          <a:p>
            <a:r>
              <a:rPr lang="en-US" dirty="0"/>
              <a:t>As of Nov. 6, face coverings are required for people over age 5 in any public space, indoors or out, whether or not they are able to maintain 6 feet of distance from others. The new order, issued Nov. 2 by Gov. Charlie Baker, tightens a mandate in effect since May that required masks “where social distancing is not possible.”</a:t>
            </a:r>
          </a:p>
        </p:txBody>
      </p:sp>
      <p:pic>
        <p:nvPicPr>
          <p:cNvPr id="2" name="Picture 1">
            <a:extLst>
              <a:ext uri="{FF2B5EF4-FFF2-40B4-BE49-F238E27FC236}">
                <a16:creationId xmlns:a16="http://schemas.microsoft.com/office/drawing/2014/main" id="{E2BD89C7-CA98-41B6-AF76-8F945F265FA5}"/>
              </a:ext>
            </a:extLst>
          </p:cNvPr>
          <p:cNvPicPr>
            <a:picLocks noChangeAspect="1"/>
          </p:cNvPicPr>
          <p:nvPr/>
        </p:nvPicPr>
        <p:blipFill>
          <a:blip r:embed="rId2"/>
          <a:stretch>
            <a:fillRect/>
          </a:stretch>
        </p:blipFill>
        <p:spPr>
          <a:xfrm>
            <a:off x="3657600" y="914400"/>
            <a:ext cx="8229600" cy="5130618"/>
          </a:xfrm>
          <a:prstGeom prst="rect">
            <a:avLst/>
          </a:prstGeom>
        </p:spPr>
      </p:pic>
      <p:cxnSp>
        <p:nvCxnSpPr>
          <p:cNvPr id="7" name="Straight Connector 6">
            <a:extLst>
              <a:ext uri="{FF2B5EF4-FFF2-40B4-BE49-F238E27FC236}">
                <a16:creationId xmlns:a16="http://schemas.microsoft.com/office/drawing/2014/main" id="{AC694C76-480F-4166-A8AF-CDD4704189E4}"/>
              </a:ext>
            </a:extLst>
          </p:cNvPr>
          <p:cNvCxnSpPr/>
          <p:nvPr/>
        </p:nvCxnSpPr>
        <p:spPr>
          <a:xfrm>
            <a:off x="4712099" y="121165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27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801314"/>
          </a:xfrm>
          <a:prstGeom prst="rect">
            <a:avLst/>
          </a:prstGeom>
        </p:spPr>
        <p:txBody>
          <a:bodyPr wrap="square">
            <a:spAutoFit/>
          </a:bodyPr>
          <a:lstStyle/>
          <a:p>
            <a:r>
              <a:rPr lang="en-US" b="1" dirty="0"/>
              <a:t>Michigan </a:t>
            </a:r>
          </a:p>
          <a:p>
            <a:r>
              <a:rPr lang="en-US" b="1" dirty="0"/>
              <a:t>Statewide order:</a:t>
            </a:r>
            <a:r>
              <a:rPr lang="en-US" dirty="0"/>
              <a:t> Yes</a:t>
            </a:r>
          </a:p>
          <a:p>
            <a:r>
              <a:rPr lang="en-US" dirty="0"/>
              <a:t>Masks are required for people over age 5 and up in most public settings under an order issued Oct. 5 and renewed Oct. 29 by the state Department of Health and Human Services. It replaced a similar mandate by Gov. Gretchen Whitmer that was thrown into doubt when Michigan's Supreme Court invalidated the state law under which Whitmer had been issuing emergency public-health order.</a:t>
            </a:r>
          </a:p>
        </p:txBody>
      </p:sp>
      <p:pic>
        <p:nvPicPr>
          <p:cNvPr id="2" name="Picture 1">
            <a:extLst>
              <a:ext uri="{FF2B5EF4-FFF2-40B4-BE49-F238E27FC236}">
                <a16:creationId xmlns:a16="http://schemas.microsoft.com/office/drawing/2014/main" id="{88DE00E0-D43B-43F2-8346-108507492226}"/>
              </a:ext>
            </a:extLst>
          </p:cNvPr>
          <p:cNvPicPr>
            <a:picLocks noChangeAspect="1"/>
          </p:cNvPicPr>
          <p:nvPr/>
        </p:nvPicPr>
        <p:blipFill>
          <a:blip r:embed="rId2"/>
          <a:stretch>
            <a:fillRect/>
          </a:stretch>
        </p:blipFill>
        <p:spPr>
          <a:xfrm>
            <a:off x="3657600" y="914400"/>
            <a:ext cx="8229600" cy="5134332"/>
          </a:xfrm>
          <a:prstGeom prst="rect">
            <a:avLst/>
          </a:prstGeom>
        </p:spPr>
      </p:pic>
      <p:cxnSp>
        <p:nvCxnSpPr>
          <p:cNvPr id="7" name="Straight Connector 6">
            <a:extLst>
              <a:ext uri="{FF2B5EF4-FFF2-40B4-BE49-F238E27FC236}">
                <a16:creationId xmlns:a16="http://schemas.microsoft.com/office/drawing/2014/main" id="{3524E6D3-DE63-4995-8E28-6EBC37DCAF7C}"/>
              </a:ext>
            </a:extLst>
          </p:cNvPr>
          <p:cNvCxnSpPr/>
          <p:nvPr/>
        </p:nvCxnSpPr>
        <p:spPr>
          <a:xfrm>
            <a:off x="8689513" y="121165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249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078313"/>
          </a:xfrm>
          <a:prstGeom prst="rect">
            <a:avLst/>
          </a:prstGeom>
        </p:spPr>
        <p:txBody>
          <a:bodyPr wrap="square">
            <a:spAutoFit/>
          </a:bodyPr>
          <a:lstStyle/>
          <a:p>
            <a:r>
              <a:rPr lang="en-US" b="1" dirty="0"/>
              <a:t>Minnesota </a:t>
            </a:r>
          </a:p>
          <a:p>
            <a:r>
              <a:rPr lang="en-US" b="1" dirty="0"/>
              <a:t>Statewide order:</a:t>
            </a:r>
            <a:r>
              <a:rPr lang="en-US" dirty="0"/>
              <a:t> Yes</a:t>
            </a:r>
          </a:p>
          <a:p>
            <a:r>
              <a:rPr lang="en-US" dirty="0"/>
              <a:t>Gov. Tim Walz’s mask order took effect July 25, superseding a prior mandate that applied to employees at stores, restaurants and other consumer-facing businesses. Children age 5 and under are exempt. People are not required to wear a mask when working alone in an office or cubicle with walls above face height when social distancing is maintained, but must keep one handy for interacting with others.</a:t>
            </a:r>
          </a:p>
        </p:txBody>
      </p:sp>
      <p:pic>
        <p:nvPicPr>
          <p:cNvPr id="2" name="Picture 1">
            <a:extLst>
              <a:ext uri="{FF2B5EF4-FFF2-40B4-BE49-F238E27FC236}">
                <a16:creationId xmlns:a16="http://schemas.microsoft.com/office/drawing/2014/main" id="{CDB4F37F-B0D8-41D7-8409-19603A87C19D}"/>
              </a:ext>
            </a:extLst>
          </p:cNvPr>
          <p:cNvPicPr>
            <a:picLocks noChangeAspect="1"/>
          </p:cNvPicPr>
          <p:nvPr/>
        </p:nvPicPr>
        <p:blipFill>
          <a:blip r:embed="rId2"/>
          <a:stretch>
            <a:fillRect/>
          </a:stretch>
        </p:blipFill>
        <p:spPr>
          <a:xfrm>
            <a:off x="3657600" y="914400"/>
            <a:ext cx="8229600" cy="5146253"/>
          </a:xfrm>
          <a:prstGeom prst="rect">
            <a:avLst/>
          </a:prstGeom>
        </p:spPr>
      </p:pic>
      <p:cxnSp>
        <p:nvCxnSpPr>
          <p:cNvPr id="7" name="Straight Connector 6">
            <a:extLst>
              <a:ext uri="{FF2B5EF4-FFF2-40B4-BE49-F238E27FC236}">
                <a16:creationId xmlns:a16="http://schemas.microsoft.com/office/drawing/2014/main" id="{26A681CF-2B90-4048-A7DD-2FF8D0F423E3}"/>
              </a:ext>
            </a:extLst>
          </p:cNvPr>
          <p:cNvCxnSpPr/>
          <p:nvPr/>
        </p:nvCxnSpPr>
        <p:spPr>
          <a:xfrm>
            <a:off x="6590447" y="122066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26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632311"/>
          </a:xfrm>
          <a:prstGeom prst="rect">
            <a:avLst/>
          </a:prstGeom>
        </p:spPr>
        <p:txBody>
          <a:bodyPr wrap="square">
            <a:spAutoFit/>
          </a:bodyPr>
          <a:lstStyle/>
          <a:p>
            <a:r>
              <a:rPr lang="en-US" b="1" dirty="0"/>
              <a:t>Mississippi </a:t>
            </a:r>
          </a:p>
          <a:p>
            <a:r>
              <a:rPr lang="en-US" b="1" dirty="0"/>
              <a:t>Statewide order: </a:t>
            </a:r>
            <a:r>
              <a:rPr lang="en-US" dirty="0"/>
              <a:t>No</a:t>
            </a:r>
          </a:p>
          <a:p>
            <a:r>
              <a:rPr lang="en-US" dirty="0"/>
              <a:t>Gov. Tate Reeves lifted Mississippi’s mask requirement on Sept. 30, about two months after it was imposed. On Oct. 19 he issued a new order mandating masks in indoor public settings in counties with high COVID-19 case rates. The order currently covers 75 of Mississippi's 82 counties and is in effect until at least Feb. 3. Face-covering is still required statewide at schools and “close contact personal care services” such as salons, barbershops and massage parlors.</a:t>
            </a:r>
          </a:p>
        </p:txBody>
      </p:sp>
      <p:pic>
        <p:nvPicPr>
          <p:cNvPr id="2" name="Picture 1">
            <a:extLst>
              <a:ext uri="{FF2B5EF4-FFF2-40B4-BE49-F238E27FC236}">
                <a16:creationId xmlns:a16="http://schemas.microsoft.com/office/drawing/2014/main" id="{4E3832BD-6260-4087-A276-88706FA80282}"/>
              </a:ext>
            </a:extLst>
          </p:cNvPr>
          <p:cNvPicPr>
            <a:picLocks noChangeAspect="1"/>
          </p:cNvPicPr>
          <p:nvPr/>
        </p:nvPicPr>
        <p:blipFill>
          <a:blip r:embed="rId2"/>
          <a:stretch>
            <a:fillRect/>
          </a:stretch>
        </p:blipFill>
        <p:spPr>
          <a:xfrm>
            <a:off x="3657600" y="914400"/>
            <a:ext cx="8229600" cy="5128804"/>
          </a:xfrm>
          <a:prstGeom prst="rect">
            <a:avLst/>
          </a:prstGeom>
        </p:spPr>
      </p:pic>
    </p:spTree>
    <p:extLst>
      <p:ext uri="{BB962C8B-B14F-4D97-AF65-F5344CB8AC3E}">
        <p14:creationId xmlns:p14="http://schemas.microsoft.com/office/powerpoint/2010/main" val="348754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693319"/>
          </a:xfrm>
          <a:prstGeom prst="rect">
            <a:avLst/>
          </a:prstGeom>
        </p:spPr>
        <p:txBody>
          <a:bodyPr wrap="square">
            <a:spAutoFit/>
          </a:bodyPr>
          <a:lstStyle/>
          <a:p>
            <a:r>
              <a:rPr lang="en-US" b="1" dirty="0"/>
              <a:t>Missouri </a:t>
            </a:r>
          </a:p>
          <a:p>
            <a:r>
              <a:rPr lang="en-US" b="1" dirty="0"/>
              <a:t>Statewide order:</a:t>
            </a:r>
            <a:r>
              <a:rPr lang="en-US" dirty="0"/>
              <a:t> No</a:t>
            </a:r>
          </a:p>
          <a:p>
            <a:r>
              <a:rPr lang="en-US" dirty="0"/>
              <a:t>The state Department of Health and Senior Services recommends wearing a face covering in public. Gov. Mike Parson has said he does not intend to implement a statewide requirement. Several cities and counties have enacted mask mandates, including Kansas City and St. Louis.</a:t>
            </a:r>
          </a:p>
        </p:txBody>
      </p:sp>
      <p:pic>
        <p:nvPicPr>
          <p:cNvPr id="2" name="Picture 1">
            <a:extLst>
              <a:ext uri="{FF2B5EF4-FFF2-40B4-BE49-F238E27FC236}">
                <a16:creationId xmlns:a16="http://schemas.microsoft.com/office/drawing/2014/main" id="{F6886385-19B4-42DB-9D90-62FD790CB729}"/>
              </a:ext>
            </a:extLst>
          </p:cNvPr>
          <p:cNvPicPr>
            <a:picLocks noChangeAspect="1"/>
          </p:cNvPicPr>
          <p:nvPr/>
        </p:nvPicPr>
        <p:blipFill>
          <a:blip r:embed="rId2"/>
          <a:stretch>
            <a:fillRect/>
          </a:stretch>
        </p:blipFill>
        <p:spPr>
          <a:xfrm>
            <a:off x="3657600" y="914400"/>
            <a:ext cx="8229600" cy="5157314"/>
          </a:xfrm>
          <a:prstGeom prst="rect">
            <a:avLst/>
          </a:prstGeom>
        </p:spPr>
      </p:pic>
    </p:spTree>
    <p:extLst>
      <p:ext uri="{BB962C8B-B14F-4D97-AF65-F5344CB8AC3E}">
        <p14:creationId xmlns:p14="http://schemas.microsoft.com/office/powerpoint/2010/main" val="3905491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6186309"/>
          </a:xfrm>
          <a:prstGeom prst="rect">
            <a:avLst/>
          </a:prstGeom>
        </p:spPr>
        <p:txBody>
          <a:bodyPr wrap="square">
            <a:spAutoFit/>
          </a:bodyPr>
          <a:lstStyle/>
          <a:p>
            <a:r>
              <a:rPr lang="en-US" b="1" dirty="0"/>
              <a:t>Montana </a:t>
            </a:r>
          </a:p>
          <a:p>
            <a:r>
              <a:rPr lang="en-US" b="1" dirty="0"/>
              <a:t>Statewide order:</a:t>
            </a:r>
            <a:r>
              <a:rPr lang="en-US" dirty="0"/>
              <a:t> Yes</a:t>
            </a:r>
          </a:p>
          <a:p>
            <a:r>
              <a:rPr lang="en-US" dirty="0"/>
              <a:t>An executive order issued in July by then-Gov. Steve Bullock requires Montanans age 5 and up to wear masks in indoor public spaces and at any “organized outdoor activity” where social distancing cannot be maintained. The initial mandate excepted counties where there are fewer than four confirmed, active cases of COVID-19, but Bullock issued a new order on Nov. 17 that expands the mask rule to all counties, regardless of local case counts. New Gov. Greg Gianforte has said he plans to rescind the mandate.</a:t>
            </a:r>
          </a:p>
        </p:txBody>
      </p:sp>
      <p:pic>
        <p:nvPicPr>
          <p:cNvPr id="2" name="Picture 1">
            <a:extLst>
              <a:ext uri="{FF2B5EF4-FFF2-40B4-BE49-F238E27FC236}">
                <a16:creationId xmlns:a16="http://schemas.microsoft.com/office/drawing/2014/main" id="{EDC60841-BF56-4953-83F2-12979FE287C4}"/>
              </a:ext>
            </a:extLst>
          </p:cNvPr>
          <p:cNvPicPr>
            <a:picLocks noChangeAspect="1"/>
          </p:cNvPicPr>
          <p:nvPr/>
        </p:nvPicPr>
        <p:blipFill>
          <a:blip r:embed="rId2"/>
          <a:stretch>
            <a:fillRect/>
          </a:stretch>
        </p:blipFill>
        <p:spPr>
          <a:xfrm>
            <a:off x="3657600" y="914400"/>
            <a:ext cx="8229600" cy="5152701"/>
          </a:xfrm>
          <a:prstGeom prst="rect">
            <a:avLst/>
          </a:prstGeom>
        </p:spPr>
      </p:pic>
      <p:cxnSp>
        <p:nvCxnSpPr>
          <p:cNvPr id="7" name="Straight Connector 6">
            <a:extLst>
              <a:ext uri="{FF2B5EF4-FFF2-40B4-BE49-F238E27FC236}">
                <a16:creationId xmlns:a16="http://schemas.microsoft.com/office/drawing/2014/main" id="{C4A718E2-1102-4960-A655-02A82B241167}"/>
              </a:ext>
            </a:extLst>
          </p:cNvPr>
          <p:cNvCxnSpPr/>
          <p:nvPr/>
        </p:nvCxnSpPr>
        <p:spPr>
          <a:xfrm>
            <a:off x="6045410" y="1207153"/>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36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5D403-243E-4061-9B7C-BF0FA8535831}"/>
              </a:ext>
            </a:extLst>
          </p:cNvPr>
          <p:cNvPicPr>
            <a:picLocks noChangeAspect="1"/>
          </p:cNvPicPr>
          <p:nvPr/>
        </p:nvPicPr>
        <p:blipFill>
          <a:blip r:embed="rId2"/>
          <a:stretch>
            <a:fillRect/>
          </a:stretch>
        </p:blipFill>
        <p:spPr>
          <a:xfrm>
            <a:off x="3657600" y="914400"/>
            <a:ext cx="8229600" cy="5146253"/>
          </a:xfrm>
          <a:prstGeom prst="rect">
            <a:avLst/>
          </a:prstGeom>
        </p:spPr>
      </p:pic>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6740307"/>
          </a:xfrm>
          <a:prstGeom prst="rect">
            <a:avLst/>
          </a:prstGeom>
        </p:spPr>
        <p:txBody>
          <a:bodyPr wrap="square">
            <a:spAutoFit/>
          </a:bodyPr>
          <a:lstStyle/>
          <a:p>
            <a:r>
              <a:rPr lang="en-US" b="1" dirty="0"/>
              <a:t>Nebraska </a:t>
            </a:r>
          </a:p>
          <a:p>
            <a:r>
              <a:rPr lang="en-US" b="1" dirty="0"/>
              <a:t>Statewide order:</a:t>
            </a:r>
            <a:r>
              <a:rPr lang="en-US" dirty="0"/>
              <a:t> No</a:t>
            </a:r>
          </a:p>
          <a:p>
            <a:r>
              <a:rPr lang="en-US" dirty="0"/>
              <a:t>Masks are required for both clients and staff at barbershops, salons and other personal-care businesses. They are recommended for restaurant employees and for the general population when in public. Lincoln and Omaha have enacted broader local orders that require face-covering in most indoor public places. Other cities and towns have weighed mask orders but Gov. Pete Ricketts has questioned whether they have authority to enact them under state law.</a:t>
            </a:r>
          </a:p>
          <a:p>
            <a:endParaRPr lang="en-US" dirty="0"/>
          </a:p>
          <a:p>
            <a:r>
              <a:rPr lang="en-US" dirty="0"/>
              <a:t>**No Shutdowns</a:t>
            </a:r>
          </a:p>
          <a:p>
            <a:endParaRPr lang="en-US" dirty="0"/>
          </a:p>
        </p:txBody>
      </p:sp>
    </p:spTree>
    <p:extLst>
      <p:ext uri="{BB962C8B-B14F-4D97-AF65-F5344CB8AC3E}">
        <p14:creationId xmlns:p14="http://schemas.microsoft.com/office/powerpoint/2010/main" val="363173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416320"/>
          </a:xfrm>
          <a:prstGeom prst="rect">
            <a:avLst/>
          </a:prstGeom>
        </p:spPr>
        <p:txBody>
          <a:bodyPr wrap="square">
            <a:spAutoFit/>
          </a:bodyPr>
          <a:lstStyle/>
          <a:p>
            <a:r>
              <a:rPr lang="en-US" b="1" dirty="0"/>
              <a:t>Alaska </a:t>
            </a:r>
          </a:p>
          <a:p>
            <a:r>
              <a:rPr lang="en-US" b="1" dirty="0"/>
              <a:t>Statewide order:</a:t>
            </a:r>
            <a:r>
              <a:rPr lang="en-US" dirty="0"/>
              <a:t> No</a:t>
            </a:r>
          </a:p>
          <a:p>
            <a:r>
              <a:rPr lang="en-US" dirty="0"/>
              <a:t>Alaska's Department of Health Social Services “strongly encourages the wearing of masks in public,” but the state has not required it. Anchorage, Alaska's largest city, and the capital of Juneau are among several cities have </a:t>
            </a:r>
            <a:r>
              <a:rPr lang="en-US" dirty="0" err="1"/>
              <a:t>have</a:t>
            </a:r>
            <a:r>
              <a:rPr lang="en-US" dirty="0"/>
              <a:t> imposed local mandates.</a:t>
            </a:r>
          </a:p>
        </p:txBody>
      </p:sp>
      <p:pic>
        <p:nvPicPr>
          <p:cNvPr id="2" name="Picture 1">
            <a:extLst>
              <a:ext uri="{FF2B5EF4-FFF2-40B4-BE49-F238E27FC236}">
                <a16:creationId xmlns:a16="http://schemas.microsoft.com/office/drawing/2014/main" id="{AED05834-A7B3-4D91-BBF3-6B5C9320954E}"/>
              </a:ext>
            </a:extLst>
          </p:cNvPr>
          <p:cNvPicPr>
            <a:picLocks noChangeAspect="1"/>
          </p:cNvPicPr>
          <p:nvPr/>
        </p:nvPicPr>
        <p:blipFill>
          <a:blip r:embed="rId2"/>
          <a:stretch>
            <a:fillRect/>
          </a:stretch>
        </p:blipFill>
        <p:spPr>
          <a:xfrm>
            <a:off x="3657600" y="914400"/>
            <a:ext cx="8229600" cy="5148098"/>
          </a:xfrm>
          <a:prstGeom prst="rect">
            <a:avLst/>
          </a:prstGeom>
        </p:spPr>
      </p:pic>
    </p:spTree>
    <p:extLst>
      <p:ext uri="{BB962C8B-B14F-4D97-AF65-F5344CB8AC3E}">
        <p14:creationId xmlns:p14="http://schemas.microsoft.com/office/powerpoint/2010/main" val="3124759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38ADC-0265-4359-A96D-E013E24F01AE}"/>
              </a:ext>
            </a:extLst>
          </p:cNvPr>
          <p:cNvPicPr>
            <a:picLocks noChangeAspect="1"/>
          </p:cNvPicPr>
          <p:nvPr/>
        </p:nvPicPr>
        <p:blipFill>
          <a:blip r:embed="rId2"/>
          <a:stretch>
            <a:fillRect/>
          </a:stretch>
        </p:blipFill>
        <p:spPr>
          <a:xfrm>
            <a:off x="3657600" y="914400"/>
            <a:ext cx="8229600" cy="5153594"/>
          </a:xfrm>
          <a:prstGeom prst="rect">
            <a:avLst/>
          </a:prstGeom>
        </p:spPr>
      </p:pic>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2308324"/>
          </a:xfrm>
          <a:prstGeom prst="rect">
            <a:avLst/>
          </a:prstGeom>
        </p:spPr>
        <p:txBody>
          <a:bodyPr wrap="square">
            <a:spAutoFit/>
          </a:bodyPr>
          <a:lstStyle/>
          <a:p>
            <a:r>
              <a:rPr lang="en-US" b="1" dirty="0"/>
              <a:t>Nevada </a:t>
            </a:r>
          </a:p>
          <a:p>
            <a:r>
              <a:rPr lang="en-US" b="1" dirty="0"/>
              <a:t>Statewide order:</a:t>
            </a:r>
            <a:r>
              <a:rPr lang="en-US" dirty="0"/>
              <a:t> Yes</a:t>
            </a:r>
          </a:p>
          <a:p>
            <a:r>
              <a:rPr lang="en-US" dirty="0"/>
              <a:t>Gov. Steve Sisolak instituted a mandatory face-covering policy on June 24, requiring most people over age 9 to wear a mask “in any public space.”</a:t>
            </a:r>
          </a:p>
        </p:txBody>
      </p:sp>
      <p:cxnSp>
        <p:nvCxnSpPr>
          <p:cNvPr id="7" name="Straight Connector 6">
            <a:extLst>
              <a:ext uri="{FF2B5EF4-FFF2-40B4-BE49-F238E27FC236}">
                <a16:creationId xmlns:a16="http://schemas.microsoft.com/office/drawing/2014/main" id="{485DFE70-40E9-4F15-A898-4E537E7B16F0}"/>
              </a:ext>
            </a:extLst>
          </p:cNvPr>
          <p:cNvCxnSpPr/>
          <p:nvPr/>
        </p:nvCxnSpPr>
        <p:spPr>
          <a:xfrm>
            <a:off x="6040905" y="1216161"/>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613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C8BB7-8211-4D53-982C-E7ADC242A020}"/>
              </a:ext>
            </a:extLst>
          </p:cNvPr>
          <p:cNvPicPr>
            <a:picLocks noChangeAspect="1"/>
          </p:cNvPicPr>
          <p:nvPr/>
        </p:nvPicPr>
        <p:blipFill>
          <a:blip r:embed="rId2"/>
          <a:stretch>
            <a:fillRect/>
          </a:stretch>
        </p:blipFill>
        <p:spPr>
          <a:xfrm>
            <a:off x="3657600" y="914400"/>
            <a:ext cx="8229600" cy="5140742"/>
          </a:xfrm>
          <a:prstGeom prst="rect">
            <a:avLst/>
          </a:prstGeom>
        </p:spPr>
      </p:pic>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632311"/>
          </a:xfrm>
          <a:prstGeom prst="rect">
            <a:avLst/>
          </a:prstGeom>
        </p:spPr>
        <p:txBody>
          <a:bodyPr wrap="square">
            <a:spAutoFit/>
          </a:bodyPr>
          <a:lstStyle/>
          <a:p>
            <a:r>
              <a:rPr lang="en-US" b="1" dirty="0"/>
              <a:t>New Hampshire  </a:t>
            </a:r>
          </a:p>
          <a:p>
            <a:r>
              <a:rPr lang="en-US" b="1" dirty="0"/>
              <a:t>Statewide order:</a:t>
            </a:r>
            <a:r>
              <a:rPr lang="en-US" dirty="0"/>
              <a:t> Yes</a:t>
            </a:r>
          </a:p>
          <a:p>
            <a:r>
              <a:rPr lang="en-US" dirty="0"/>
              <a:t>Gov. Chris Sununu's emergency order, effective Nov. 20, requires people over age 5 to wear masks in all public spaces, indoors and out, if they are unable to maintain 6 feet of distance from people outside their households. K-12 schools are exempt. The order expands a previously patchwork set of mask rules that applied only to large gatherings and certain businesses. It took effect on Nov. 20 and has been extended through at least March 26.</a:t>
            </a:r>
          </a:p>
        </p:txBody>
      </p:sp>
      <p:cxnSp>
        <p:nvCxnSpPr>
          <p:cNvPr id="7" name="Straight Connector 6">
            <a:extLst>
              <a:ext uri="{FF2B5EF4-FFF2-40B4-BE49-F238E27FC236}">
                <a16:creationId xmlns:a16="http://schemas.microsoft.com/office/drawing/2014/main" id="{53643276-31B8-49D6-A00C-C5CA216A2719}"/>
              </a:ext>
            </a:extLst>
          </p:cNvPr>
          <p:cNvCxnSpPr/>
          <p:nvPr/>
        </p:nvCxnSpPr>
        <p:spPr>
          <a:xfrm>
            <a:off x="9428239" y="121165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696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EACCD-03AD-4DC8-8C4D-25E82D979F2B}"/>
              </a:ext>
            </a:extLst>
          </p:cNvPr>
          <p:cNvPicPr>
            <a:picLocks noChangeAspect="1"/>
          </p:cNvPicPr>
          <p:nvPr/>
        </p:nvPicPr>
        <p:blipFill>
          <a:blip r:embed="rId2"/>
          <a:stretch>
            <a:fillRect/>
          </a:stretch>
        </p:blipFill>
        <p:spPr>
          <a:xfrm>
            <a:off x="3657600" y="914400"/>
            <a:ext cx="8229600" cy="5134332"/>
          </a:xfrm>
          <a:prstGeom prst="rect">
            <a:avLst/>
          </a:prstGeom>
        </p:spPr>
      </p:pic>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139321"/>
          </a:xfrm>
          <a:prstGeom prst="rect">
            <a:avLst/>
          </a:prstGeom>
        </p:spPr>
        <p:txBody>
          <a:bodyPr wrap="square">
            <a:spAutoFit/>
          </a:bodyPr>
          <a:lstStyle/>
          <a:p>
            <a:r>
              <a:rPr lang="en-US" b="1" dirty="0"/>
              <a:t>New Jersey </a:t>
            </a:r>
          </a:p>
          <a:p>
            <a:r>
              <a:rPr lang="en-US" b="1" dirty="0"/>
              <a:t>Statewide order:</a:t>
            </a:r>
            <a:r>
              <a:rPr lang="en-US" dirty="0"/>
              <a:t> Yes</a:t>
            </a:r>
          </a:p>
          <a:p>
            <a:r>
              <a:rPr lang="en-US" dirty="0"/>
              <a:t>Gov. Phil Murphy's executive order of July 8 mandates face covering in indoor and outdoor public spaces for anyone over age 2. Separate state orders require construction and agricultural workers to wear masks on the job.</a:t>
            </a:r>
          </a:p>
        </p:txBody>
      </p:sp>
      <p:cxnSp>
        <p:nvCxnSpPr>
          <p:cNvPr id="7" name="Straight Connector 6">
            <a:extLst>
              <a:ext uri="{FF2B5EF4-FFF2-40B4-BE49-F238E27FC236}">
                <a16:creationId xmlns:a16="http://schemas.microsoft.com/office/drawing/2014/main" id="{95F8DD67-F166-4660-A78E-3F816B5BD134}"/>
              </a:ext>
            </a:extLst>
          </p:cNvPr>
          <p:cNvCxnSpPr/>
          <p:nvPr/>
        </p:nvCxnSpPr>
        <p:spPr>
          <a:xfrm>
            <a:off x="6441800" y="1220665"/>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153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524315"/>
          </a:xfrm>
          <a:prstGeom prst="rect">
            <a:avLst/>
          </a:prstGeom>
        </p:spPr>
        <p:txBody>
          <a:bodyPr wrap="square">
            <a:spAutoFit/>
          </a:bodyPr>
          <a:lstStyle/>
          <a:p>
            <a:r>
              <a:rPr lang="en-US" b="1" dirty="0"/>
              <a:t>New Mexico </a:t>
            </a:r>
          </a:p>
          <a:p>
            <a:r>
              <a:rPr lang="en-US" b="1" dirty="0"/>
              <a:t>Statewide order:</a:t>
            </a:r>
            <a:r>
              <a:rPr lang="en-US" dirty="0"/>
              <a:t> Yes</a:t>
            </a:r>
          </a:p>
          <a:p>
            <a:r>
              <a:rPr lang="en-US" dirty="0"/>
              <a:t>New Mexico has had a mask requirement in place since May 16. Unlike in most states, it applies to people while exercising in gyms, a restriction Gov. Michelle Lujan Grisham added in July. She has ordered that the state “aggressively enforce” the rule, with violators subject to a $100 fine and retailers required to ensure customers are wearing masks.</a:t>
            </a:r>
          </a:p>
        </p:txBody>
      </p:sp>
      <p:pic>
        <p:nvPicPr>
          <p:cNvPr id="3" name="Picture 2">
            <a:extLst>
              <a:ext uri="{FF2B5EF4-FFF2-40B4-BE49-F238E27FC236}">
                <a16:creationId xmlns:a16="http://schemas.microsoft.com/office/drawing/2014/main" id="{858D4AA3-C824-4AFB-9331-E4BFE8718CC8}"/>
              </a:ext>
            </a:extLst>
          </p:cNvPr>
          <p:cNvPicPr>
            <a:picLocks noChangeAspect="1"/>
          </p:cNvPicPr>
          <p:nvPr/>
        </p:nvPicPr>
        <p:blipFill>
          <a:blip r:embed="rId2"/>
          <a:stretch>
            <a:fillRect/>
          </a:stretch>
        </p:blipFill>
        <p:spPr>
          <a:xfrm>
            <a:off x="3657600" y="914400"/>
            <a:ext cx="8229600" cy="5146253"/>
          </a:xfrm>
          <a:prstGeom prst="rect">
            <a:avLst/>
          </a:prstGeom>
        </p:spPr>
      </p:pic>
    </p:spTree>
    <p:extLst>
      <p:ext uri="{BB962C8B-B14F-4D97-AF65-F5344CB8AC3E}">
        <p14:creationId xmlns:p14="http://schemas.microsoft.com/office/powerpoint/2010/main" val="3096569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2862322"/>
          </a:xfrm>
          <a:prstGeom prst="rect">
            <a:avLst/>
          </a:prstGeom>
        </p:spPr>
        <p:txBody>
          <a:bodyPr wrap="square">
            <a:spAutoFit/>
          </a:bodyPr>
          <a:lstStyle/>
          <a:p>
            <a:r>
              <a:rPr lang="en-US" b="1" dirty="0"/>
              <a:t>New York </a:t>
            </a:r>
          </a:p>
          <a:p>
            <a:r>
              <a:rPr lang="en-US" b="1" dirty="0"/>
              <a:t>Statewide order:</a:t>
            </a:r>
            <a:r>
              <a:rPr lang="en-US" dirty="0"/>
              <a:t> Yes</a:t>
            </a:r>
          </a:p>
          <a:p>
            <a:r>
              <a:rPr lang="en-US" dirty="0"/>
              <a:t>New York has had a mask requirement since April 17. Gov. Andrew Cuomo's order applies to anyone over age 2 who can “medically tolerate a face covering” when in a public place and unable to maintain social distancing.</a:t>
            </a:r>
          </a:p>
        </p:txBody>
      </p:sp>
      <p:pic>
        <p:nvPicPr>
          <p:cNvPr id="2" name="Picture 1">
            <a:extLst>
              <a:ext uri="{FF2B5EF4-FFF2-40B4-BE49-F238E27FC236}">
                <a16:creationId xmlns:a16="http://schemas.microsoft.com/office/drawing/2014/main" id="{FFDFB466-2718-44D4-82D8-5284CDA335D3}"/>
              </a:ext>
            </a:extLst>
          </p:cNvPr>
          <p:cNvPicPr>
            <a:picLocks noChangeAspect="1"/>
          </p:cNvPicPr>
          <p:nvPr/>
        </p:nvPicPr>
        <p:blipFill>
          <a:blip r:embed="rId2"/>
          <a:stretch>
            <a:fillRect/>
          </a:stretch>
        </p:blipFill>
        <p:spPr>
          <a:xfrm>
            <a:off x="3657600" y="914400"/>
            <a:ext cx="8229600" cy="5150848"/>
          </a:xfrm>
          <a:prstGeom prst="rect">
            <a:avLst/>
          </a:prstGeom>
        </p:spPr>
      </p:pic>
      <p:cxnSp>
        <p:nvCxnSpPr>
          <p:cNvPr id="7" name="Straight Connector 6">
            <a:extLst>
              <a:ext uri="{FF2B5EF4-FFF2-40B4-BE49-F238E27FC236}">
                <a16:creationId xmlns:a16="http://schemas.microsoft.com/office/drawing/2014/main" id="{843C434A-A8A3-494B-B17C-7EF339427A45}"/>
              </a:ext>
            </a:extLst>
          </p:cNvPr>
          <p:cNvCxnSpPr/>
          <p:nvPr/>
        </p:nvCxnSpPr>
        <p:spPr>
          <a:xfrm>
            <a:off x="4635522" y="1211656"/>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990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D50C6D-6DF6-4699-BD0E-0AF89B4D771E}"/>
              </a:ext>
            </a:extLst>
          </p:cNvPr>
          <p:cNvPicPr>
            <a:picLocks noChangeAspect="1"/>
          </p:cNvPicPr>
          <p:nvPr/>
        </p:nvPicPr>
        <p:blipFill>
          <a:blip r:embed="rId2"/>
          <a:stretch>
            <a:fillRect/>
          </a:stretch>
        </p:blipFill>
        <p:spPr>
          <a:xfrm>
            <a:off x="3657600" y="914400"/>
            <a:ext cx="8229600" cy="5148097"/>
          </a:xfrm>
          <a:prstGeom prst="rect">
            <a:avLst/>
          </a:prstGeom>
        </p:spPr>
      </p:pic>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247317"/>
          </a:xfrm>
          <a:prstGeom prst="rect">
            <a:avLst/>
          </a:prstGeom>
        </p:spPr>
        <p:txBody>
          <a:bodyPr wrap="square">
            <a:spAutoFit/>
          </a:bodyPr>
          <a:lstStyle/>
          <a:p>
            <a:r>
              <a:rPr lang="en-US" b="1" dirty="0"/>
              <a:t>North Carolina </a:t>
            </a:r>
          </a:p>
          <a:p>
            <a:r>
              <a:rPr lang="en-US" b="1" dirty="0"/>
              <a:t>Statewide order:</a:t>
            </a:r>
            <a:r>
              <a:rPr lang="en-US" dirty="0"/>
              <a:t> Yes</a:t>
            </a:r>
          </a:p>
          <a:p>
            <a:r>
              <a:rPr lang="en-US" dirty="0"/>
              <a:t>Gov. Roy Cooper expanded the state's mask mandate, in effect since June, in a Nov. 23 executive order. People over age 5 are now required to wear a face covering in any indoor space where someone from another household is present, regardless of physical distancing, and outdoors if it is not possible to stay 6 feet from others.</a:t>
            </a:r>
          </a:p>
        </p:txBody>
      </p:sp>
      <p:cxnSp>
        <p:nvCxnSpPr>
          <p:cNvPr id="7" name="Straight Connector 6">
            <a:extLst>
              <a:ext uri="{FF2B5EF4-FFF2-40B4-BE49-F238E27FC236}">
                <a16:creationId xmlns:a16="http://schemas.microsoft.com/office/drawing/2014/main" id="{85BCA1D6-DD0F-4077-85BA-76BBCCB273DF}"/>
              </a:ext>
            </a:extLst>
          </p:cNvPr>
          <p:cNvCxnSpPr/>
          <p:nvPr/>
        </p:nvCxnSpPr>
        <p:spPr>
          <a:xfrm>
            <a:off x="5712081" y="1211656"/>
            <a:ext cx="0" cy="4064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6D6E2B-8064-4868-A1FA-1E54A63C845F}"/>
              </a:ext>
            </a:extLst>
          </p:cNvPr>
          <p:cNvCxnSpPr/>
          <p:nvPr/>
        </p:nvCxnSpPr>
        <p:spPr>
          <a:xfrm>
            <a:off x="9477036" y="1211656"/>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47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632311"/>
          </a:xfrm>
          <a:prstGeom prst="rect">
            <a:avLst/>
          </a:prstGeom>
        </p:spPr>
        <p:txBody>
          <a:bodyPr wrap="square">
            <a:spAutoFit/>
          </a:bodyPr>
          <a:lstStyle/>
          <a:p>
            <a:r>
              <a:rPr lang="en-US" b="1" dirty="0"/>
              <a:t>North Dakota</a:t>
            </a:r>
          </a:p>
          <a:p>
            <a:r>
              <a:rPr lang="en-US" b="1" dirty="0"/>
              <a:t>Statewide order:</a:t>
            </a:r>
            <a:r>
              <a:rPr lang="en-US" dirty="0"/>
              <a:t> No</a:t>
            </a:r>
          </a:p>
          <a:p>
            <a:r>
              <a:rPr lang="en-US" dirty="0"/>
              <a:t>Gov. Doug Burgum instituted a statewide mask requirement on Nov. 14 amid a rapid rise in the state’s COVID-19 case count. After extending the mandate in December, Burgum allowed it to lapse when it expired Jan. 18, citing a decline in case numbers. Most of North Dakota’s largest cities, including Fargo, Bismarck and Minot, have face-covering orders in place. </a:t>
            </a:r>
          </a:p>
          <a:p>
            <a:endParaRPr lang="en-US" dirty="0"/>
          </a:p>
          <a:p>
            <a:r>
              <a:rPr lang="en-US" dirty="0"/>
              <a:t>**No Shutdowns</a:t>
            </a:r>
          </a:p>
          <a:p>
            <a:endParaRPr lang="en-US" dirty="0"/>
          </a:p>
        </p:txBody>
      </p:sp>
      <p:pic>
        <p:nvPicPr>
          <p:cNvPr id="2" name="Picture 1">
            <a:extLst>
              <a:ext uri="{FF2B5EF4-FFF2-40B4-BE49-F238E27FC236}">
                <a16:creationId xmlns:a16="http://schemas.microsoft.com/office/drawing/2014/main" id="{87E886B9-1A56-45F3-BB7F-681FE72288F7}"/>
              </a:ext>
            </a:extLst>
          </p:cNvPr>
          <p:cNvPicPr>
            <a:picLocks noChangeAspect="1"/>
          </p:cNvPicPr>
          <p:nvPr/>
        </p:nvPicPr>
        <p:blipFill>
          <a:blip r:embed="rId2"/>
          <a:stretch>
            <a:fillRect/>
          </a:stretch>
        </p:blipFill>
        <p:spPr>
          <a:xfrm>
            <a:off x="3657600" y="914400"/>
            <a:ext cx="8229600" cy="5126997"/>
          </a:xfrm>
          <a:prstGeom prst="rect">
            <a:avLst/>
          </a:prstGeom>
        </p:spPr>
      </p:pic>
      <p:cxnSp>
        <p:nvCxnSpPr>
          <p:cNvPr id="7" name="Straight Connector 6">
            <a:extLst>
              <a:ext uri="{FF2B5EF4-FFF2-40B4-BE49-F238E27FC236}">
                <a16:creationId xmlns:a16="http://schemas.microsoft.com/office/drawing/2014/main" id="{81280B51-0A10-4634-BCAF-BC3B41866AC4}"/>
              </a:ext>
            </a:extLst>
          </p:cNvPr>
          <p:cNvCxnSpPr/>
          <p:nvPr/>
        </p:nvCxnSpPr>
        <p:spPr>
          <a:xfrm>
            <a:off x="9292354" y="121165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F7536F-FFE3-4205-8966-32ECEB490366}"/>
              </a:ext>
            </a:extLst>
          </p:cNvPr>
          <p:cNvCxnSpPr/>
          <p:nvPr/>
        </p:nvCxnSpPr>
        <p:spPr>
          <a:xfrm>
            <a:off x="10886173" y="1211658"/>
            <a:ext cx="0" cy="4064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732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247317"/>
          </a:xfrm>
          <a:prstGeom prst="rect">
            <a:avLst/>
          </a:prstGeom>
        </p:spPr>
        <p:txBody>
          <a:bodyPr wrap="square">
            <a:spAutoFit/>
          </a:bodyPr>
          <a:lstStyle/>
          <a:p>
            <a:r>
              <a:rPr lang="en-US" b="1" dirty="0"/>
              <a:t>Ohio</a:t>
            </a:r>
          </a:p>
          <a:p>
            <a:r>
              <a:rPr lang="en-US" b="1" dirty="0"/>
              <a:t>Statewide order: </a:t>
            </a:r>
            <a:r>
              <a:rPr lang="en-US" dirty="0"/>
              <a:t>Yes</a:t>
            </a:r>
          </a:p>
          <a:p>
            <a:r>
              <a:rPr lang="en-US" dirty="0"/>
              <a:t>The state mandate took effect July 23, replacing an alert system in which mask orders were imposed on individual counties deemed to be at high risk for coronavirus spread. Gov. Mike DeWine’s directive applies to people age 10 and older when in public indoor spaces and outdoors when unable to maintain 6-foot social distancing.</a:t>
            </a:r>
          </a:p>
        </p:txBody>
      </p:sp>
      <p:pic>
        <p:nvPicPr>
          <p:cNvPr id="2" name="Picture 1">
            <a:extLst>
              <a:ext uri="{FF2B5EF4-FFF2-40B4-BE49-F238E27FC236}">
                <a16:creationId xmlns:a16="http://schemas.microsoft.com/office/drawing/2014/main" id="{9401CB1D-1F1F-47C9-B0C0-7774116D4B28}"/>
              </a:ext>
            </a:extLst>
          </p:cNvPr>
          <p:cNvPicPr>
            <a:picLocks noChangeAspect="1"/>
          </p:cNvPicPr>
          <p:nvPr/>
        </p:nvPicPr>
        <p:blipFill>
          <a:blip r:embed="rId2"/>
          <a:stretch>
            <a:fillRect/>
          </a:stretch>
        </p:blipFill>
        <p:spPr>
          <a:xfrm>
            <a:off x="3657600" y="914400"/>
            <a:ext cx="8229600" cy="5128804"/>
          </a:xfrm>
          <a:prstGeom prst="rect">
            <a:avLst/>
          </a:prstGeom>
        </p:spPr>
      </p:pic>
      <p:cxnSp>
        <p:nvCxnSpPr>
          <p:cNvPr id="7" name="Straight Connector 6">
            <a:extLst>
              <a:ext uri="{FF2B5EF4-FFF2-40B4-BE49-F238E27FC236}">
                <a16:creationId xmlns:a16="http://schemas.microsoft.com/office/drawing/2014/main" id="{BB72DA75-1776-417E-A201-6F647BD94BB2}"/>
              </a:ext>
            </a:extLst>
          </p:cNvPr>
          <p:cNvCxnSpPr/>
          <p:nvPr/>
        </p:nvCxnSpPr>
        <p:spPr>
          <a:xfrm>
            <a:off x="6607711" y="1207153"/>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22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139321"/>
          </a:xfrm>
          <a:prstGeom prst="rect">
            <a:avLst/>
          </a:prstGeom>
        </p:spPr>
        <p:txBody>
          <a:bodyPr wrap="square">
            <a:spAutoFit/>
          </a:bodyPr>
          <a:lstStyle/>
          <a:p>
            <a:r>
              <a:rPr lang="en-US" b="1" dirty="0"/>
              <a:t>Oklahoma</a:t>
            </a:r>
          </a:p>
          <a:p>
            <a:r>
              <a:rPr lang="en-US" b="1" dirty="0"/>
              <a:t>Statewide order:</a:t>
            </a:r>
            <a:r>
              <a:rPr lang="en-US" dirty="0"/>
              <a:t> No</a:t>
            </a:r>
          </a:p>
          <a:p>
            <a:r>
              <a:rPr lang="en-US" dirty="0"/>
              <a:t>Gov. Kevin Stitt, who recovered from a bout of COVID-19 in July, has called on Oklahomans to wear masks in public but rejected calls for a state mandate. A few cities, including Tulsa, have adopted mask requirements.</a:t>
            </a:r>
          </a:p>
        </p:txBody>
      </p:sp>
      <p:pic>
        <p:nvPicPr>
          <p:cNvPr id="2" name="Picture 1">
            <a:extLst>
              <a:ext uri="{FF2B5EF4-FFF2-40B4-BE49-F238E27FC236}">
                <a16:creationId xmlns:a16="http://schemas.microsoft.com/office/drawing/2014/main" id="{D31999AC-BCED-4C67-A0AA-82E49BD45DC5}"/>
              </a:ext>
            </a:extLst>
          </p:cNvPr>
          <p:cNvPicPr>
            <a:picLocks noChangeAspect="1"/>
          </p:cNvPicPr>
          <p:nvPr/>
        </p:nvPicPr>
        <p:blipFill>
          <a:blip r:embed="rId2"/>
          <a:stretch>
            <a:fillRect/>
          </a:stretch>
        </p:blipFill>
        <p:spPr>
          <a:xfrm>
            <a:off x="3657600" y="914400"/>
            <a:ext cx="8229600" cy="5153594"/>
          </a:xfrm>
          <a:prstGeom prst="rect">
            <a:avLst/>
          </a:prstGeom>
        </p:spPr>
      </p:pic>
    </p:spTree>
    <p:extLst>
      <p:ext uri="{BB962C8B-B14F-4D97-AF65-F5344CB8AC3E}">
        <p14:creationId xmlns:p14="http://schemas.microsoft.com/office/powerpoint/2010/main" val="4075651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355312"/>
          </a:xfrm>
          <a:prstGeom prst="rect">
            <a:avLst/>
          </a:prstGeom>
        </p:spPr>
        <p:txBody>
          <a:bodyPr wrap="square">
            <a:spAutoFit/>
          </a:bodyPr>
          <a:lstStyle/>
          <a:p>
            <a:r>
              <a:rPr lang="en-US" b="1" dirty="0"/>
              <a:t>Oregon</a:t>
            </a:r>
          </a:p>
          <a:p>
            <a:r>
              <a:rPr lang="en-US" b="1" dirty="0"/>
              <a:t>Statewide order:</a:t>
            </a:r>
            <a:r>
              <a:rPr lang="en-US" dirty="0"/>
              <a:t> Yes</a:t>
            </a:r>
          </a:p>
          <a:p>
            <a:r>
              <a:rPr lang="en-US" dirty="0"/>
              <a:t>Gov. Kate Brown implemented a state mask rule on July 1, covering indoor public spaces. It has since been expanded to cover all workplaces, including offices, and outdoor businesses and public spaces when physical distancing is not possible. Children under 5 are exempt, but the state recommends face coverings for children as young as 2. Indoor gatherings of more than 10 people are prohibited.</a:t>
            </a:r>
          </a:p>
        </p:txBody>
      </p:sp>
      <p:pic>
        <p:nvPicPr>
          <p:cNvPr id="2" name="Picture 1">
            <a:extLst>
              <a:ext uri="{FF2B5EF4-FFF2-40B4-BE49-F238E27FC236}">
                <a16:creationId xmlns:a16="http://schemas.microsoft.com/office/drawing/2014/main" id="{B06EAFC3-EC28-4327-B4D0-7567D52F015C}"/>
              </a:ext>
            </a:extLst>
          </p:cNvPr>
          <p:cNvPicPr>
            <a:picLocks noChangeAspect="1"/>
          </p:cNvPicPr>
          <p:nvPr/>
        </p:nvPicPr>
        <p:blipFill>
          <a:blip r:embed="rId2"/>
          <a:stretch>
            <a:fillRect/>
          </a:stretch>
        </p:blipFill>
        <p:spPr>
          <a:xfrm>
            <a:off x="3657600" y="914400"/>
            <a:ext cx="8229600" cy="5138912"/>
          </a:xfrm>
          <a:prstGeom prst="rect">
            <a:avLst/>
          </a:prstGeom>
        </p:spPr>
      </p:pic>
      <p:cxnSp>
        <p:nvCxnSpPr>
          <p:cNvPr id="7" name="Straight Connector 6">
            <a:extLst>
              <a:ext uri="{FF2B5EF4-FFF2-40B4-BE49-F238E27FC236}">
                <a16:creationId xmlns:a16="http://schemas.microsoft.com/office/drawing/2014/main" id="{35FCB77F-A846-47A7-AEDC-EA8E6A22352C}"/>
              </a:ext>
            </a:extLst>
          </p:cNvPr>
          <p:cNvCxnSpPr/>
          <p:nvPr/>
        </p:nvCxnSpPr>
        <p:spPr>
          <a:xfrm>
            <a:off x="6100211" y="1207153"/>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21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970318"/>
          </a:xfrm>
          <a:prstGeom prst="rect">
            <a:avLst/>
          </a:prstGeom>
        </p:spPr>
        <p:txBody>
          <a:bodyPr wrap="square">
            <a:spAutoFit/>
          </a:bodyPr>
          <a:lstStyle/>
          <a:p>
            <a:r>
              <a:rPr lang="en-US" b="1" dirty="0"/>
              <a:t>Arizona </a:t>
            </a:r>
          </a:p>
          <a:p>
            <a:r>
              <a:rPr lang="en-US" b="1" dirty="0"/>
              <a:t>Statewide order:</a:t>
            </a:r>
            <a:r>
              <a:rPr lang="en-US" dirty="0"/>
              <a:t> No</a:t>
            </a:r>
          </a:p>
          <a:p>
            <a:r>
              <a:rPr lang="en-US" dirty="0"/>
              <a:t>Masks are required for employees and customers of barbers and cosmetologists. They are recommended in other circumstances. Several cities and counties have full mask orders in place, including Maricopa County, home to Phoenix, Scottsdale and Tempe, and Pima County, which includes Tucson.</a:t>
            </a:r>
          </a:p>
        </p:txBody>
      </p:sp>
      <p:pic>
        <p:nvPicPr>
          <p:cNvPr id="6" name="Picture 5">
            <a:extLst>
              <a:ext uri="{FF2B5EF4-FFF2-40B4-BE49-F238E27FC236}">
                <a16:creationId xmlns:a16="http://schemas.microsoft.com/office/drawing/2014/main" id="{2E3B798A-E60D-4A16-ACC0-CA7E7BFDF0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57599" y="914394"/>
            <a:ext cx="8229600" cy="5149000"/>
          </a:xfrm>
          <a:prstGeom prst="rect">
            <a:avLst/>
          </a:prstGeom>
        </p:spPr>
      </p:pic>
    </p:spTree>
    <p:extLst>
      <p:ext uri="{BB962C8B-B14F-4D97-AF65-F5344CB8AC3E}">
        <p14:creationId xmlns:p14="http://schemas.microsoft.com/office/powerpoint/2010/main" val="2420158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355312"/>
          </a:xfrm>
          <a:prstGeom prst="rect">
            <a:avLst/>
          </a:prstGeom>
        </p:spPr>
        <p:txBody>
          <a:bodyPr wrap="square">
            <a:spAutoFit/>
          </a:bodyPr>
          <a:lstStyle/>
          <a:p>
            <a:r>
              <a:rPr lang="en-US" b="1" dirty="0"/>
              <a:t>Pennsylvania</a:t>
            </a:r>
          </a:p>
          <a:p>
            <a:r>
              <a:rPr lang="en-US" b="1" dirty="0"/>
              <a:t>Statewide order:</a:t>
            </a:r>
            <a:r>
              <a:rPr lang="en-US" dirty="0"/>
              <a:t> Yes</a:t>
            </a:r>
          </a:p>
          <a:p>
            <a:r>
              <a:rPr lang="en-US" dirty="0"/>
              <a:t>Pennsylvania mandates "universal face coverings" under a Nov. 18 order from state Health Secretary Rachel Levine, which strengthened a mask order that had been in effect since July 1. The new policy requires people age 2 and up to cover their faces indoors (including in homes) when people from other households are present, even if they can stay 6 feet apart, and at all times outdoors when unable to maintain physical distancing.</a:t>
            </a:r>
          </a:p>
        </p:txBody>
      </p:sp>
      <p:pic>
        <p:nvPicPr>
          <p:cNvPr id="2" name="Picture 1">
            <a:extLst>
              <a:ext uri="{FF2B5EF4-FFF2-40B4-BE49-F238E27FC236}">
                <a16:creationId xmlns:a16="http://schemas.microsoft.com/office/drawing/2014/main" id="{C094DD1C-CD50-497E-B03B-203ECC9F29E6}"/>
              </a:ext>
            </a:extLst>
          </p:cNvPr>
          <p:cNvPicPr>
            <a:picLocks noChangeAspect="1"/>
          </p:cNvPicPr>
          <p:nvPr/>
        </p:nvPicPr>
        <p:blipFill>
          <a:blip r:embed="rId2"/>
          <a:stretch>
            <a:fillRect/>
          </a:stretch>
        </p:blipFill>
        <p:spPr>
          <a:xfrm>
            <a:off x="3657600" y="914400"/>
            <a:ext cx="8229600" cy="5148097"/>
          </a:xfrm>
          <a:prstGeom prst="rect">
            <a:avLst/>
          </a:prstGeom>
        </p:spPr>
      </p:pic>
      <p:cxnSp>
        <p:nvCxnSpPr>
          <p:cNvPr id="7" name="Straight Connector 6">
            <a:extLst>
              <a:ext uri="{FF2B5EF4-FFF2-40B4-BE49-F238E27FC236}">
                <a16:creationId xmlns:a16="http://schemas.microsoft.com/office/drawing/2014/main" id="{8C87B01B-5D53-447B-8E29-A9419AA51935}"/>
              </a:ext>
            </a:extLst>
          </p:cNvPr>
          <p:cNvCxnSpPr/>
          <p:nvPr/>
        </p:nvCxnSpPr>
        <p:spPr>
          <a:xfrm>
            <a:off x="6100211" y="1207153"/>
            <a:ext cx="0" cy="4064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A62FA2-5B6A-4768-926C-DD862EFF19B3}"/>
              </a:ext>
            </a:extLst>
          </p:cNvPr>
          <p:cNvCxnSpPr/>
          <p:nvPr/>
        </p:nvCxnSpPr>
        <p:spPr>
          <a:xfrm>
            <a:off x="9405715" y="1207153"/>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016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970318"/>
          </a:xfrm>
          <a:prstGeom prst="rect">
            <a:avLst/>
          </a:prstGeom>
        </p:spPr>
        <p:txBody>
          <a:bodyPr wrap="square">
            <a:spAutoFit/>
          </a:bodyPr>
          <a:lstStyle/>
          <a:p>
            <a:r>
              <a:rPr lang="en-US" b="1" dirty="0"/>
              <a:t>Rhode Island</a:t>
            </a:r>
          </a:p>
          <a:p>
            <a:r>
              <a:rPr lang="en-US" b="1" dirty="0"/>
              <a:t>Statewide order:</a:t>
            </a:r>
            <a:r>
              <a:rPr lang="en-US" dirty="0"/>
              <a:t> Yes</a:t>
            </a:r>
          </a:p>
          <a:p>
            <a:r>
              <a:rPr lang="en-US" dirty="0"/>
              <a:t>Masks have been mandatory since May 8 under Gov. Gina Raimondo's executive order, which requires face coverings for people over age 2 in retail outlets, and in other public spaces unless they “can easily, continuously, and measurably maintain at least 6 feet of distance from other people."</a:t>
            </a:r>
          </a:p>
        </p:txBody>
      </p:sp>
      <p:pic>
        <p:nvPicPr>
          <p:cNvPr id="2" name="Picture 1">
            <a:extLst>
              <a:ext uri="{FF2B5EF4-FFF2-40B4-BE49-F238E27FC236}">
                <a16:creationId xmlns:a16="http://schemas.microsoft.com/office/drawing/2014/main" id="{DAA3C85B-785A-48E2-920F-8032873B62BC}"/>
              </a:ext>
            </a:extLst>
          </p:cNvPr>
          <p:cNvPicPr>
            <a:picLocks noChangeAspect="1"/>
          </p:cNvPicPr>
          <p:nvPr/>
        </p:nvPicPr>
        <p:blipFill>
          <a:blip r:embed="rId2"/>
          <a:stretch>
            <a:fillRect/>
          </a:stretch>
        </p:blipFill>
        <p:spPr>
          <a:xfrm>
            <a:off x="3657600" y="914400"/>
            <a:ext cx="8229600" cy="5136152"/>
          </a:xfrm>
          <a:prstGeom prst="rect">
            <a:avLst/>
          </a:prstGeom>
        </p:spPr>
      </p:pic>
      <p:cxnSp>
        <p:nvCxnSpPr>
          <p:cNvPr id="7" name="Straight Connector 6">
            <a:extLst>
              <a:ext uri="{FF2B5EF4-FFF2-40B4-BE49-F238E27FC236}">
                <a16:creationId xmlns:a16="http://schemas.microsoft.com/office/drawing/2014/main" id="{BBB2A8B1-F1F6-46B1-B865-76D716B12630}"/>
              </a:ext>
            </a:extLst>
          </p:cNvPr>
          <p:cNvCxnSpPr/>
          <p:nvPr/>
        </p:nvCxnSpPr>
        <p:spPr>
          <a:xfrm>
            <a:off x="4883264" y="120264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192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524315"/>
          </a:xfrm>
          <a:prstGeom prst="rect">
            <a:avLst/>
          </a:prstGeom>
        </p:spPr>
        <p:txBody>
          <a:bodyPr wrap="square">
            <a:spAutoFit/>
          </a:bodyPr>
          <a:lstStyle/>
          <a:p>
            <a:r>
              <a:rPr lang="en-US" b="1" dirty="0"/>
              <a:t>South Carolina</a:t>
            </a:r>
          </a:p>
          <a:p>
            <a:r>
              <a:rPr lang="en-US" b="1" dirty="0"/>
              <a:t>Statewide order:</a:t>
            </a:r>
            <a:r>
              <a:rPr lang="en-US" dirty="0"/>
              <a:t> No</a:t>
            </a:r>
          </a:p>
          <a:p>
            <a:r>
              <a:rPr lang="en-US" dirty="0"/>
              <a:t>Numerous counties and cities, including Charleston and Columbia, have instituted mask mandates. Gov. Henry McMaster has encouraged masking but says a state requirement would be unenforceable. State guidelines encourage reopening businesses to have employees wear masks, “especially when in settings in which social distancing is not feasible."</a:t>
            </a:r>
          </a:p>
        </p:txBody>
      </p:sp>
      <p:pic>
        <p:nvPicPr>
          <p:cNvPr id="2" name="Picture 1">
            <a:extLst>
              <a:ext uri="{FF2B5EF4-FFF2-40B4-BE49-F238E27FC236}">
                <a16:creationId xmlns:a16="http://schemas.microsoft.com/office/drawing/2014/main" id="{9F9019F6-8875-4121-99A6-4B5BB1981003}"/>
              </a:ext>
            </a:extLst>
          </p:cNvPr>
          <p:cNvPicPr>
            <a:picLocks noChangeAspect="1"/>
          </p:cNvPicPr>
          <p:nvPr/>
        </p:nvPicPr>
        <p:blipFill>
          <a:blip r:embed="rId2"/>
          <a:stretch>
            <a:fillRect/>
          </a:stretch>
        </p:blipFill>
        <p:spPr>
          <a:xfrm>
            <a:off x="3657600" y="914400"/>
            <a:ext cx="8229600" cy="5150848"/>
          </a:xfrm>
          <a:prstGeom prst="rect">
            <a:avLst/>
          </a:prstGeom>
        </p:spPr>
      </p:pic>
    </p:spTree>
    <p:extLst>
      <p:ext uri="{BB962C8B-B14F-4D97-AF65-F5344CB8AC3E}">
        <p14:creationId xmlns:p14="http://schemas.microsoft.com/office/powerpoint/2010/main" val="264873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970318"/>
          </a:xfrm>
          <a:prstGeom prst="rect">
            <a:avLst/>
          </a:prstGeom>
        </p:spPr>
        <p:txBody>
          <a:bodyPr wrap="square">
            <a:spAutoFit/>
          </a:bodyPr>
          <a:lstStyle/>
          <a:p>
            <a:r>
              <a:rPr lang="en-US" b="1" dirty="0"/>
              <a:t>South Dakota</a:t>
            </a:r>
          </a:p>
          <a:p>
            <a:r>
              <a:rPr lang="en-US" b="1" dirty="0"/>
              <a:t>Statewide order:</a:t>
            </a:r>
            <a:r>
              <a:rPr lang="en-US" dirty="0"/>
              <a:t> No</a:t>
            </a:r>
          </a:p>
          <a:p>
            <a:r>
              <a:rPr lang="en-US" dirty="0"/>
              <a:t>The South Dakota Department of Health recommends “wearing cloth face coverings in public settings where other social distancing measures are difficult to maintain, especially in areas of significant community-based transmission.“</a:t>
            </a:r>
          </a:p>
          <a:p>
            <a:endParaRPr lang="en-US" dirty="0"/>
          </a:p>
          <a:p>
            <a:r>
              <a:rPr lang="en-US" dirty="0"/>
              <a:t>**No Shutdowns</a:t>
            </a:r>
          </a:p>
        </p:txBody>
      </p:sp>
      <p:pic>
        <p:nvPicPr>
          <p:cNvPr id="2" name="Picture 1">
            <a:extLst>
              <a:ext uri="{FF2B5EF4-FFF2-40B4-BE49-F238E27FC236}">
                <a16:creationId xmlns:a16="http://schemas.microsoft.com/office/drawing/2014/main" id="{2C8A92C2-273F-4A4C-9D01-4E589D925020}"/>
              </a:ext>
            </a:extLst>
          </p:cNvPr>
          <p:cNvPicPr>
            <a:picLocks noChangeAspect="1"/>
          </p:cNvPicPr>
          <p:nvPr/>
        </p:nvPicPr>
        <p:blipFill>
          <a:blip r:embed="rId2"/>
          <a:stretch>
            <a:fillRect/>
          </a:stretch>
        </p:blipFill>
        <p:spPr>
          <a:xfrm>
            <a:off x="3657600" y="914400"/>
            <a:ext cx="8229600" cy="5153594"/>
          </a:xfrm>
          <a:prstGeom prst="rect">
            <a:avLst/>
          </a:prstGeom>
        </p:spPr>
      </p:pic>
    </p:spTree>
    <p:extLst>
      <p:ext uri="{BB962C8B-B14F-4D97-AF65-F5344CB8AC3E}">
        <p14:creationId xmlns:p14="http://schemas.microsoft.com/office/powerpoint/2010/main" val="2413464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4247317"/>
          </a:xfrm>
          <a:prstGeom prst="rect">
            <a:avLst/>
          </a:prstGeom>
        </p:spPr>
        <p:txBody>
          <a:bodyPr wrap="square">
            <a:spAutoFit/>
          </a:bodyPr>
          <a:lstStyle/>
          <a:p>
            <a:r>
              <a:rPr lang="en-US" b="1" dirty="0"/>
              <a:t>Tennessee</a:t>
            </a:r>
          </a:p>
          <a:p>
            <a:r>
              <a:rPr lang="en-US" b="1" dirty="0"/>
              <a:t>Statewide order:</a:t>
            </a:r>
            <a:r>
              <a:rPr lang="en-US" dirty="0"/>
              <a:t> No</a:t>
            </a:r>
          </a:p>
          <a:p>
            <a:r>
              <a:rPr lang="en-US" dirty="0"/>
              <a:t>An April 28 executive order from Gov. Bill Lee urges people to “wear face coverings in public places,” as do state health guidelines. Jurisdictions covering about 70 percent of the state's population have enacted local mask mandates, including the counties that are home to Nashville, Memphis, Knoxville and Chattanooga.</a:t>
            </a:r>
          </a:p>
        </p:txBody>
      </p:sp>
      <p:pic>
        <p:nvPicPr>
          <p:cNvPr id="2" name="Picture 1">
            <a:extLst>
              <a:ext uri="{FF2B5EF4-FFF2-40B4-BE49-F238E27FC236}">
                <a16:creationId xmlns:a16="http://schemas.microsoft.com/office/drawing/2014/main" id="{26E4C1DC-418E-4FC4-880C-CD99AEFCE10B}"/>
              </a:ext>
            </a:extLst>
          </p:cNvPr>
          <p:cNvPicPr>
            <a:picLocks noChangeAspect="1"/>
          </p:cNvPicPr>
          <p:nvPr/>
        </p:nvPicPr>
        <p:blipFill>
          <a:blip r:embed="rId2"/>
          <a:stretch>
            <a:fillRect/>
          </a:stretch>
        </p:blipFill>
        <p:spPr>
          <a:xfrm>
            <a:off x="3657600" y="914400"/>
            <a:ext cx="8229600" cy="5162805"/>
          </a:xfrm>
          <a:prstGeom prst="rect">
            <a:avLst/>
          </a:prstGeom>
        </p:spPr>
      </p:pic>
    </p:spTree>
    <p:extLst>
      <p:ext uri="{BB962C8B-B14F-4D97-AF65-F5344CB8AC3E}">
        <p14:creationId xmlns:p14="http://schemas.microsoft.com/office/powerpoint/2010/main" val="1546389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7DF67E-E159-4159-8278-9F7938F57A76}"/>
              </a:ext>
            </a:extLst>
          </p:cNvPr>
          <p:cNvPicPr>
            <a:picLocks noChangeAspect="1"/>
          </p:cNvPicPr>
          <p:nvPr/>
        </p:nvPicPr>
        <p:blipFill>
          <a:blip r:embed="rId2"/>
          <a:stretch>
            <a:fillRect/>
          </a:stretch>
        </p:blipFill>
        <p:spPr>
          <a:xfrm>
            <a:off x="3657600" y="914400"/>
            <a:ext cx="8229600" cy="5165544"/>
          </a:xfrm>
          <a:prstGeom prst="rect">
            <a:avLst/>
          </a:prstGeom>
        </p:spPr>
      </p:pic>
      <p:sp>
        <p:nvSpPr>
          <p:cNvPr id="4" name="Rectangle 3">
            <a:extLst>
              <a:ext uri="{FF2B5EF4-FFF2-40B4-BE49-F238E27FC236}">
                <a16:creationId xmlns:a16="http://schemas.microsoft.com/office/drawing/2014/main" id="{627998A2-68A1-4F78-824D-7F809212019D}"/>
              </a:ext>
            </a:extLst>
          </p:cNvPr>
          <p:cNvSpPr/>
          <p:nvPr/>
        </p:nvSpPr>
        <p:spPr>
          <a:xfrm>
            <a:off x="182880" y="475488"/>
            <a:ext cx="2624667" cy="3693319"/>
          </a:xfrm>
          <a:prstGeom prst="rect">
            <a:avLst/>
          </a:prstGeom>
        </p:spPr>
        <p:txBody>
          <a:bodyPr wrap="square">
            <a:spAutoFit/>
          </a:bodyPr>
          <a:lstStyle/>
          <a:p>
            <a:r>
              <a:rPr lang="en-US" b="1" dirty="0"/>
              <a:t>Texas</a:t>
            </a:r>
          </a:p>
          <a:p>
            <a:r>
              <a:rPr lang="en-US" b="1" dirty="0"/>
              <a:t>Statewide order:</a:t>
            </a:r>
            <a:r>
              <a:rPr lang="en-US" dirty="0"/>
              <a:t> Yes</a:t>
            </a:r>
          </a:p>
          <a:p>
            <a:r>
              <a:rPr lang="en-US" dirty="0"/>
              <a:t>Gov. Greg Abbott’s mask order took effect July 3. Children under 10 are excepted. Counties with 20 or fewer active COVID-19 cases can apply to the state for exemption. As of Jan. 13, 18 of the state’s 254 counties had exemptions due to low case counts.</a:t>
            </a:r>
          </a:p>
        </p:txBody>
      </p:sp>
      <p:cxnSp>
        <p:nvCxnSpPr>
          <p:cNvPr id="6" name="Straight Connector 5">
            <a:extLst>
              <a:ext uri="{FF2B5EF4-FFF2-40B4-BE49-F238E27FC236}">
                <a16:creationId xmlns:a16="http://schemas.microsoft.com/office/drawing/2014/main" id="{C362D766-7166-4D92-8AAC-84D057E817FA}"/>
              </a:ext>
            </a:extLst>
          </p:cNvPr>
          <p:cNvCxnSpPr/>
          <p:nvPr/>
        </p:nvCxnSpPr>
        <p:spPr>
          <a:xfrm>
            <a:off x="6137834" y="1223496"/>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34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153014-2A05-4170-8EEE-CA5865629737}"/>
              </a:ext>
            </a:extLst>
          </p:cNvPr>
          <p:cNvPicPr>
            <a:picLocks noChangeAspect="1"/>
          </p:cNvPicPr>
          <p:nvPr/>
        </p:nvPicPr>
        <p:blipFill>
          <a:blip r:embed="rId2"/>
          <a:stretch>
            <a:fillRect/>
          </a:stretch>
        </p:blipFill>
        <p:spPr>
          <a:xfrm>
            <a:off x="3657600" y="914400"/>
            <a:ext cx="8229600" cy="5145340"/>
          </a:xfrm>
          <a:prstGeom prst="rect">
            <a:avLst/>
          </a:prstGeom>
        </p:spPr>
      </p:pic>
      <p:sp>
        <p:nvSpPr>
          <p:cNvPr id="4" name="Rectangle 3">
            <a:extLst>
              <a:ext uri="{FF2B5EF4-FFF2-40B4-BE49-F238E27FC236}">
                <a16:creationId xmlns:a16="http://schemas.microsoft.com/office/drawing/2014/main" id="{520E0ED6-B59F-4630-AC08-622CCE31511E}"/>
              </a:ext>
            </a:extLst>
          </p:cNvPr>
          <p:cNvSpPr/>
          <p:nvPr/>
        </p:nvSpPr>
        <p:spPr>
          <a:xfrm>
            <a:off x="182880" y="475488"/>
            <a:ext cx="2692400" cy="5632311"/>
          </a:xfrm>
          <a:prstGeom prst="rect">
            <a:avLst/>
          </a:prstGeom>
        </p:spPr>
        <p:txBody>
          <a:bodyPr wrap="square">
            <a:spAutoFit/>
          </a:bodyPr>
          <a:lstStyle/>
          <a:p>
            <a:r>
              <a:rPr lang="en-US" b="1" dirty="0"/>
              <a:t>Utah</a:t>
            </a:r>
          </a:p>
          <a:p>
            <a:r>
              <a:rPr lang="en-US" b="1" dirty="0"/>
              <a:t>Statewide order:</a:t>
            </a:r>
            <a:r>
              <a:rPr lang="en-US" dirty="0"/>
              <a:t> Yes</a:t>
            </a:r>
          </a:p>
          <a:p>
            <a:r>
              <a:rPr lang="en-US" dirty="0"/>
              <a:t>Gov. Gary Herbert announced a statewide mask requirement as part of a new emergency declaration that took effect Nov. 9, replacing a system of state-imposed, county-level mask mandates based on local COVID-19 transmission rates. It requires people over the age of 2 to wear a face covering in public and whenever they are within 6 feet of someone from a separate household. It is in effect through at least Jan. 21.</a:t>
            </a:r>
          </a:p>
        </p:txBody>
      </p:sp>
      <p:cxnSp>
        <p:nvCxnSpPr>
          <p:cNvPr id="6" name="Straight Connector 5">
            <a:extLst>
              <a:ext uri="{FF2B5EF4-FFF2-40B4-BE49-F238E27FC236}">
                <a16:creationId xmlns:a16="http://schemas.microsoft.com/office/drawing/2014/main" id="{D6670D71-2350-4CD4-8EC3-C5DCE4AB17A2}"/>
              </a:ext>
            </a:extLst>
          </p:cNvPr>
          <p:cNvCxnSpPr/>
          <p:nvPr/>
        </p:nvCxnSpPr>
        <p:spPr>
          <a:xfrm>
            <a:off x="9356919"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11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CAAA3A-FA71-4DAB-A019-90C3B0A9B2F5}"/>
              </a:ext>
            </a:extLst>
          </p:cNvPr>
          <p:cNvPicPr>
            <a:picLocks noChangeAspect="1"/>
          </p:cNvPicPr>
          <p:nvPr/>
        </p:nvPicPr>
        <p:blipFill>
          <a:blip r:embed="rId2"/>
          <a:stretch>
            <a:fillRect/>
          </a:stretch>
        </p:blipFill>
        <p:spPr>
          <a:xfrm>
            <a:off x="3657600" y="914400"/>
            <a:ext cx="8229600" cy="5146253"/>
          </a:xfrm>
          <a:prstGeom prst="rect">
            <a:avLst/>
          </a:prstGeom>
        </p:spPr>
      </p:pic>
      <p:sp>
        <p:nvSpPr>
          <p:cNvPr id="5" name="Rectangle 4">
            <a:extLst>
              <a:ext uri="{FF2B5EF4-FFF2-40B4-BE49-F238E27FC236}">
                <a16:creationId xmlns:a16="http://schemas.microsoft.com/office/drawing/2014/main" id="{6AE52218-C787-4A2C-A455-1374FCB91D6A}"/>
              </a:ext>
            </a:extLst>
          </p:cNvPr>
          <p:cNvSpPr/>
          <p:nvPr/>
        </p:nvSpPr>
        <p:spPr>
          <a:xfrm>
            <a:off x="182880" y="475488"/>
            <a:ext cx="2738967" cy="3416320"/>
          </a:xfrm>
          <a:prstGeom prst="rect">
            <a:avLst/>
          </a:prstGeom>
        </p:spPr>
        <p:txBody>
          <a:bodyPr wrap="square">
            <a:spAutoFit/>
          </a:bodyPr>
          <a:lstStyle/>
          <a:p>
            <a:r>
              <a:rPr lang="en-US" b="1" dirty="0"/>
              <a:t>Vermont</a:t>
            </a:r>
          </a:p>
          <a:p>
            <a:r>
              <a:rPr lang="en-US" b="1" dirty="0"/>
              <a:t>Statewide order:</a:t>
            </a:r>
            <a:r>
              <a:rPr lang="en-US" dirty="0"/>
              <a:t> Yes</a:t>
            </a:r>
          </a:p>
          <a:p>
            <a:r>
              <a:rPr lang="en-US" dirty="0"/>
              <a:t>Gov. Phil Scott’s mask directive took effect Aug. 1 and has been extended several times since. It applies to Vermonters age 2 and up whenever they are in public settings, indoors or outdoors, “wherever close contact is unavoidable.”</a:t>
            </a:r>
          </a:p>
        </p:txBody>
      </p:sp>
      <p:cxnSp>
        <p:nvCxnSpPr>
          <p:cNvPr id="6" name="Straight Connector 5">
            <a:extLst>
              <a:ext uri="{FF2B5EF4-FFF2-40B4-BE49-F238E27FC236}">
                <a16:creationId xmlns:a16="http://schemas.microsoft.com/office/drawing/2014/main" id="{6AA39987-6D2B-4522-8140-295B2004C04A}"/>
              </a:ext>
            </a:extLst>
          </p:cNvPr>
          <p:cNvCxnSpPr/>
          <p:nvPr/>
        </p:nvCxnSpPr>
        <p:spPr>
          <a:xfrm>
            <a:off x="7126786" y="1225832"/>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237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EA0570-6487-408E-AC76-51E6CA1C9812}"/>
              </a:ext>
            </a:extLst>
          </p:cNvPr>
          <p:cNvPicPr>
            <a:picLocks noChangeAspect="1"/>
          </p:cNvPicPr>
          <p:nvPr/>
        </p:nvPicPr>
        <p:blipFill>
          <a:blip r:embed="rId2"/>
          <a:stretch>
            <a:fillRect/>
          </a:stretch>
        </p:blipFill>
        <p:spPr>
          <a:xfrm>
            <a:off x="3657600" y="914400"/>
            <a:ext cx="8229600" cy="5164682"/>
          </a:xfrm>
          <a:prstGeom prst="rect">
            <a:avLst/>
          </a:prstGeom>
        </p:spPr>
      </p:pic>
      <p:sp>
        <p:nvSpPr>
          <p:cNvPr id="5" name="Rectangle 4">
            <a:extLst>
              <a:ext uri="{FF2B5EF4-FFF2-40B4-BE49-F238E27FC236}">
                <a16:creationId xmlns:a16="http://schemas.microsoft.com/office/drawing/2014/main" id="{6AE52218-C787-4A2C-A455-1374FCB91D6A}"/>
              </a:ext>
            </a:extLst>
          </p:cNvPr>
          <p:cNvSpPr/>
          <p:nvPr/>
        </p:nvSpPr>
        <p:spPr>
          <a:xfrm>
            <a:off x="182880" y="475488"/>
            <a:ext cx="2738967" cy="5632311"/>
          </a:xfrm>
          <a:prstGeom prst="rect">
            <a:avLst/>
          </a:prstGeom>
        </p:spPr>
        <p:txBody>
          <a:bodyPr wrap="square">
            <a:spAutoFit/>
          </a:bodyPr>
          <a:lstStyle/>
          <a:p>
            <a:r>
              <a:rPr lang="en-US" b="1" dirty="0"/>
              <a:t>Virginia</a:t>
            </a:r>
          </a:p>
          <a:p>
            <a:r>
              <a:rPr lang="en-US" b="1" dirty="0"/>
              <a:t>Statewide order:</a:t>
            </a:r>
            <a:r>
              <a:rPr lang="en-US" dirty="0"/>
              <a:t> Yes</a:t>
            </a:r>
          </a:p>
          <a:p>
            <a:r>
              <a:rPr lang="en-US" dirty="0"/>
              <a:t>Effective Dec. 14, Virginians age 5 and up must wear masks in retail and commercial businesses and other indoor settings "shared with others," and outdoors when unable to maintain 6 feet of distance from people outside their families, under an executive order by Gov. Ralph Northam. A previous mask order issued in May and amended in November only applied to indoor public settings. The latest order is in force through Jan. 31, 2021.</a:t>
            </a:r>
          </a:p>
        </p:txBody>
      </p:sp>
      <p:cxnSp>
        <p:nvCxnSpPr>
          <p:cNvPr id="6" name="Straight Connector 5">
            <a:extLst>
              <a:ext uri="{FF2B5EF4-FFF2-40B4-BE49-F238E27FC236}">
                <a16:creationId xmlns:a16="http://schemas.microsoft.com/office/drawing/2014/main" id="{6AA39987-6D2B-4522-8140-295B2004C04A}"/>
              </a:ext>
            </a:extLst>
          </p:cNvPr>
          <p:cNvCxnSpPr/>
          <p:nvPr/>
        </p:nvCxnSpPr>
        <p:spPr>
          <a:xfrm>
            <a:off x="10356465" y="1207814"/>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2C75832-3574-4FDB-9F7C-914848EC5EB0}"/>
              </a:ext>
            </a:extLst>
          </p:cNvPr>
          <p:cNvCxnSpPr/>
          <p:nvPr/>
        </p:nvCxnSpPr>
        <p:spPr>
          <a:xfrm>
            <a:off x="4909854" y="1207814"/>
            <a:ext cx="0" cy="4064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052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65AFCF-4E85-4D00-A376-3B818415375A}"/>
              </a:ext>
            </a:extLst>
          </p:cNvPr>
          <p:cNvPicPr>
            <a:picLocks noChangeAspect="1"/>
          </p:cNvPicPr>
          <p:nvPr/>
        </p:nvPicPr>
        <p:blipFill>
          <a:blip r:embed="rId2"/>
          <a:stretch>
            <a:fillRect/>
          </a:stretch>
        </p:blipFill>
        <p:spPr>
          <a:xfrm>
            <a:off x="3657600" y="914400"/>
            <a:ext cx="8229600" cy="5155451"/>
          </a:xfrm>
          <a:prstGeom prst="rect">
            <a:avLst/>
          </a:prstGeom>
        </p:spPr>
      </p:pic>
      <p:sp>
        <p:nvSpPr>
          <p:cNvPr id="5" name="Rectangle 4">
            <a:extLst>
              <a:ext uri="{FF2B5EF4-FFF2-40B4-BE49-F238E27FC236}">
                <a16:creationId xmlns:a16="http://schemas.microsoft.com/office/drawing/2014/main" id="{6AE52218-C787-4A2C-A455-1374FCB91D6A}"/>
              </a:ext>
            </a:extLst>
          </p:cNvPr>
          <p:cNvSpPr/>
          <p:nvPr/>
        </p:nvSpPr>
        <p:spPr>
          <a:xfrm>
            <a:off x="182880" y="475488"/>
            <a:ext cx="2738967" cy="4524315"/>
          </a:xfrm>
          <a:prstGeom prst="rect">
            <a:avLst/>
          </a:prstGeom>
        </p:spPr>
        <p:txBody>
          <a:bodyPr wrap="square">
            <a:spAutoFit/>
          </a:bodyPr>
          <a:lstStyle/>
          <a:p>
            <a:r>
              <a:rPr lang="en-US" b="1" dirty="0"/>
              <a:t>Washington</a:t>
            </a:r>
          </a:p>
          <a:p>
            <a:r>
              <a:rPr lang="en-US" b="1" dirty="0"/>
              <a:t>Statewide order:</a:t>
            </a:r>
            <a:r>
              <a:rPr lang="en-US" dirty="0"/>
              <a:t> Yes</a:t>
            </a:r>
          </a:p>
          <a:p>
            <a:r>
              <a:rPr lang="en-US" dirty="0"/>
              <a:t>A state public health order that took effect June 26 requires mask use in indoor public settings and outdoors when 6-foot distancing cannot be maintained, for people age 5 and older. Gov. Jay Inslee's mask directives also mandate that businesses require employees to wear face coverings and deny entry to unmasked customers.</a:t>
            </a:r>
          </a:p>
        </p:txBody>
      </p:sp>
      <p:cxnSp>
        <p:nvCxnSpPr>
          <p:cNvPr id="6" name="Straight Connector 5">
            <a:extLst>
              <a:ext uri="{FF2B5EF4-FFF2-40B4-BE49-F238E27FC236}">
                <a16:creationId xmlns:a16="http://schemas.microsoft.com/office/drawing/2014/main" id="{6AA39987-6D2B-4522-8140-295B2004C04A}"/>
              </a:ext>
            </a:extLst>
          </p:cNvPr>
          <p:cNvCxnSpPr/>
          <p:nvPr/>
        </p:nvCxnSpPr>
        <p:spPr>
          <a:xfrm>
            <a:off x="6189864" y="1221328"/>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416320"/>
          </a:xfrm>
          <a:prstGeom prst="rect">
            <a:avLst/>
          </a:prstGeom>
        </p:spPr>
        <p:txBody>
          <a:bodyPr wrap="square">
            <a:spAutoFit/>
          </a:bodyPr>
          <a:lstStyle/>
          <a:p>
            <a:r>
              <a:rPr lang="en-US" b="1" dirty="0"/>
              <a:t>Arkansas </a:t>
            </a:r>
          </a:p>
          <a:p>
            <a:r>
              <a:rPr lang="en-US" b="1" dirty="0"/>
              <a:t>Statewide order:</a:t>
            </a:r>
            <a:r>
              <a:rPr lang="en-US" dirty="0"/>
              <a:t> Yes</a:t>
            </a:r>
          </a:p>
          <a:p>
            <a:r>
              <a:rPr lang="en-US" dirty="0"/>
              <a:t>Gov. Asa Hutchinson announced a statewide mask mandate at a July 16 press briefing. The order, which took effect July 20, exempts children under the age of 10.</a:t>
            </a:r>
          </a:p>
          <a:p>
            <a:endParaRPr lang="en-US" dirty="0"/>
          </a:p>
          <a:p>
            <a:r>
              <a:rPr lang="en-US" dirty="0"/>
              <a:t>**No Shutdowns</a:t>
            </a:r>
          </a:p>
          <a:p>
            <a:endParaRPr lang="en-US" dirty="0"/>
          </a:p>
        </p:txBody>
      </p:sp>
      <p:pic>
        <p:nvPicPr>
          <p:cNvPr id="2" name="Picture 1">
            <a:extLst>
              <a:ext uri="{FF2B5EF4-FFF2-40B4-BE49-F238E27FC236}">
                <a16:creationId xmlns:a16="http://schemas.microsoft.com/office/drawing/2014/main" id="{BA6BC5A7-B253-4B4E-8AA3-E3C2B9352D70}"/>
              </a:ext>
            </a:extLst>
          </p:cNvPr>
          <p:cNvPicPr>
            <a:picLocks noChangeAspect="1"/>
          </p:cNvPicPr>
          <p:nvPr/>
        </p:nvPicPr>
        <p:blipFill>
          <a:blip r:embed="rId2"/>
          <a:stretch>
            <a:fillRect/>
          </a:stretch>
        </p:blipFill>
        <p:spPr>
          <a:xfrm>
            <a:off x="3657600" y="914400"/>
            <a:ext cx="8229600" cy="5145340"/>
          </a:xfrm>
          <a:prstGeom prst="rect">
            <a:avLst/>
          </a:prstGeom>
        </p:spPr>
      </p:pic>
      <p:cxnSp>
        <p:nvCxnSpPr>
          <p:cNvPr id="7" name="Straight Connector 6">
            <a:extLst>
              <a:ext uri="{FF2B5EF4-FFF2-40B4-BE49-F238E27FC236}">
                <a16:creationId xmlns:a16="http://schemas.microsoft.com/office/drawing/2014/main" id="{657CBF56-898D-4D46-B889-A7982576FE4F}"/>
              </a:ext>
            </a:extLst>
          </p:cNvPr>
          <p:cNvCxnSpPr/>
          <p:nvPr/>
        </p:nvCxnSpPr>
        <p:spPr>
          <a:xfrm>
            <a:off x="6406515"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907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CB95AE-C738-406E-8627-025D1B8EDFCA}"/>
              </a:ext>
            </a:extLst>
          </p:cNvPr>
          <p:cNvPicPr>
            <a:picLocks noChangeAspect="1"/>
          </p:cNvPicPr>
          <p:nvPr/>
        </p:nvPicPr>
        <p:blipFill>
          <a:blip r:embed="rId2"/>
          <a:stretch>
            <a:fillRect/>
          </a:stretch>
        </p:blipFill>
        <p:spPr>
          <a:xfrm>
            <a:off x="3657600" y="914400"/>
            <a:ext cx="8229600" cy="5129760"/>
          </a:xfrm>
          <a:prstGeom prst="rect">
            <a:avLst/>
          </a:prstGeom>
        </p:spPr>
      </p:pic>
      <p:sp>
        <p:nvSpPr>
          <p:cNvPr id="5" name="Rectangle 4">
            <a:extLst>
              <a:ext uri="{FF2B5EF4-FFF2-40B4-BE49-F238E27FC236}">
                <a16:creationId xmlns:a16="http://schemas.microsoft.com/office/drawing/2014/main" id="{6AE52218-C787-4A2C-A455-1374FCB91D6A}"/>
              </a:ext>
            </a:extLst>
          </p:cNvPr>
          <p:cNvSpPr/>
          <p:nvPr/>
        </p:nvSpPr>
        <p:spPr>
          <a:xfrm>
            <a:off x="182880" y="475488"/>
            <a:ext cx="2738967" cy="4801314"/>
          </a:xfrm>
          <a:prstGeom prst="rect">
            <a:avLst/>
          </a:prstGeom>
        </p:spPr>
        <p:txBody>
          <a:bodyPr wrap="square">
            <a:spAutoFit/>
          </a:bodyPr>
          <a:lstStyle/>
          <a:p>
            <a:r>
              <a:rPr lang="en-US" b="1" dirty="0"/>
              <a:t>West Virginia</a:t>
            </a:r>
          </a:p>
          <a:p>
            <a:r>
              <a:rPr lang="en-US" b="1" dirty="0"/>
              <a:t>Statewide order:</a:t>
            </a:r>
            <a:r>
              <a:rPr lang="en-US" dirty="0"/>
              <a:t> Yes</a:t>
            </a:r>
          </a:p>
          <a:p>
            <a:r>
              <a:rPr lang="en-US" dirty="0"/>
              <a:t>Gov. Jim Justice tightened West Virginia's mask mandate on Nov. 14 to require that people age 9 and up wear face coverings at all times in indoor public spaces, except when in the act of eating or drinking at a restaurant. The previous order, which had been in effect since early July, allowed people to remove masks indoors if they could maintain adequate social distance from others.</a:t>
            </a:r>
          </a:p>
        </p:txBody>
      </p:sp>
      <p:cxnSp>
        <p:nvCxnSpPr>
          <p:cNvPr id="6" name="Straight Connector 5">
            <a:extLst>
              <a:ext uri="{FF2B5EF4-FFF2-40B4-BE49-F238E27FC236}">
                <a16:creationId xmlns:a16="http://schemas.microsoft.com/office/drawing/2014/main" id="{6AA39987-6D2B-4522-8140-295B2004C04A}"/>
              </a:ext>
            </a:extLst>
          </p:cNvPr>
          <p:cNvCxnSpPr/>
          <p:nvPr/>
        </p:nvCxnSpPr>
        <p:spPr>
          <a:xfrm>
            <a:off x="5973651" y="1212802"/>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545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7C6000-CCEB-4602-93AA-1A5F060E83CF}"/>
              </a:ext>
            </a:extLst>
          </p:cNvPr>
          <p:cNvPicPr>
            <a:picLocks noChangeAspect="1"/>
          </p:cNvPicPr>
          <p:nvPr/>
        </p:nvPicPr>
        <p:blipFill>
          <a:blip r:embed="rId2"/>
          <a:stretch>
            <a:fillRect/>
          </a:stretch>
        </p:blipFill>
        <p:spPr>
          <a:xfrm>
            <a:off x="3657600" y="914400"/>
            <a:ext cx="8229600" cy="5146253"/>
          </a:xfrm>
          <a:prstGeom prst="rect">
            <a:avLst/>
          </a:prstGeom>
        </p:spPr>
      </p:pic>
      <p:sp>
        <p:nvSpPr>
          <p:cNvPr id="5" name="Rectangle 4">
            <a:extLst>
              <a:ext uri="{FF2B5EF4-FFF2-40B4-BE49-F238E27FC236}">
                <a16:creationId xmlns:a16="http://schemas.microsoft.com/office/drawing/2014/main" id="{6AE52218-C787-4A2C-A455-1374FCB91D6A}"/>
              </a:ext>
            </a:extLst>
          </p:cNvPr>
          <p:cNvSpPr/>
          <p:nvPr/>
        </p:nvSpPr>
        <p:spPr>
          <a:xfrm>
            <a:off x="182880" y="475488"/>
            <a:ext cx="2738967" cy="4801314"/>
          </a:xfrm>
          <a:prstGeom prst="rect">
            <a:avLst/>
          </a:prstGeom>
        </p:spPr>
        <p:txBody>
          <a:bodyPr wrap="square">
            <a:spAutoFit/>
          </a:bodyPr>
          <a:lstStyle/>
          <a:p>
            <a:r>
              <a:rPr lang="en-US" b="1" dirty="0"/>
              <a:t>Wisconsin</a:t>
            </a:r>
          </a:p>
          <a:p>
            <a:r>
              <a:rPr lang="en-US" b="1" dirty="0"/>
              <a:t>Statewide order:</a:t>
            </a:r>
            <a:r>
              <a:rPr lang="en-US" dirty="0"/>
              <a:t> Yes</a:t>
            </a:r>
          </a:p>
          <a:p>
            <a:r>
              <a:rPr lang="en-US" dirty="0"/>
              <a:t>Gov. Tony Evers' emergency order mandating face-covering took effect Aug. 1 and, following multiple extensions, will be in force until at least mid-March. It applies to people ages 5 and up in all indoor public settings, and in “enclosed spaces” such as park structures and outdoor restaurant seating, when someone from another household is present.</a:t>
            </a:r>
          </a:p>
        </p:txBody>
      </p:sp>
      <p:cxnSp>
        <p:nvCxnSpPr>
          <p:cNvPr id="6" name="Straight Connector 5">
            <a:extLst>
              <a:ext uri="{FF2B5EF4-FFF2-40B4-BE49-F238E27FC236}">
                <a16:creationId xmlns:a16="http://schemas.microsoft.com/office/drawing/2014/main" id="{6AA39987-6D2B-4522-8140-295B2004C04A}"/>
              </a:ext>
            </a:extLst>
          </p:cNvPr>
          <p:cNvCxnSpPr/>
          <p:nvPr/>
        </p:nvCxnSpPr>
        <p:spPr>
          <a:xfrm>
            <a:off x="6919582" y="1212802"/>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508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8A4C75-8A28-4A5E-A80B-32B8E460008B}"/>
              </a:ext>
            </a:extLst>
          </p:cNvPr>
          <p:cNvPicPr>
            <a:picLocks noChangeAspect="1"/>
          </p:cNvPicPr>
          <p:nvPr/>
        </p:nvPicPr>
        <p:blipFill>
          <a:blip r:embed="rId2"/>
          <a:stretch>
            <a:fillRect/>
          </a:stretch>
        </p:blipFill>
        <p:spPr>
          <a:xfrm>
            <a:off x="3657600" y="914400"/>
            <a:ext cx="8229600" cy="5153594"/>
          </a:xfrm>
          <a:prstGeom prst="rect">
            <a:avLst/>
          </a:prstGeom>
        </p:spPr>
      </p:pic>
      <p:sp>
        <p:nvSpPr>
          <p:cNvPr id="5" name="Rectangle 4">
            <a:extLst>
              <a:ext uri="{FF2B5EF4-FFF2-40B4-BE49-F238E27FC236}">
                <a16:creationId xmlns:a16="http://schemas.microsoft.com/office/drawing/2014/main" id="{6AE52218-C787-4A2C-A455-1374FCB91D6A}"/>
              </a:ext>
            </a:extLst>
          </p:cNvPr>
          <p:cNvSpPr/>
          <p:nvPr/>
        </p:nvSpPr>
        <p:spPr>
          <a:xfrm>
            <a:off x="182880" y="475488"/>
            <a:ext cx="2738967" cy="6740307"/>
          </a:xfrm>
          <a:prstGeom prst="rect">
            <a:avLst/>
          </a:prstGeom>
        </p:spPr>
        <p:txBody>
          <a:bodyPr wrap="square">
            <a:spAutoFit/>
          </a:bodyPr>
          <a:lstStyle/>
          <a:p>
            <a:r>
              <a:rPr lang="en-US" b="1" dirty="0"/>
              <a:t>Wyoming</a:t>
            </a:r>
          </a:p>
          <a:p>
            <a:r>
              <a:rPr lang="en-US" b="1" dirty="0"/>
              <a:t>Statewide order:</a:t>
            </a:r>
            <a:r>
              <a:rPr lang="en-US" dirty="0"/>
              <a:t> Yes</a:t>
            </a:r>
          </a:p>
          <a:p>
            <a:r>
              <a:rPr lang="en-US" dirty="0"/>
              <a:t>Starting Dec. 9 and running through at least Jan. 25, face-covering is required statewide in most indoor public settings, including retail and commercial businesses, government buildings and health care facilities, and when waiting in line to enter such places. Previously, Wyoming mandated masks only for workers at certain businesses if they came within 6 feet of patrons or colleagues. Children under 12 are exempt, but masking is encouraged for kids aged 3 to 11.</a:t>
            </a:r>
          </a:p>
          <a:p>
            <a:endParaRPr lang="en-US" dirty="0"/>
          </a:p>
          <a:p>
            <a:r>
              <a:rPr lang="en-US" dirty="0"/>
              <a:t>**No Shutdowns</a:t>
            </a:r>
          </a:p>
          <a:p>
            <a:endParaRPr lang="en-US" dirty="0"/>
          </a:p>
        </p:txBody>
      </p:sp>
      <p:cxnSp>
        <p:nvCxnSpPr>
          <p:cNvPr id="6" name="Straight Connector 5">
            <a:extLst>
              <a:ext uri="{FF2B5EF4-FFF2-40B4-BE49-F238E27FC236}">
                <a16:creationId xmlns:a16="http://schemas.microsoft.com/office/drawing/2014/main" id="{6AA39987-6D2B-4522-8140-295B2004C04A}"/>
              </a:ext>
            </a:extLst>
          </p:cNvPr>
          <p:cNvCxnSpPr/>
          <p:nvPr/>
        </p:nvCxnSpPr>
        <p:spPr>
          <a:xfrm>
            <a:off x="10239349" y="1212802"/>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307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DF17CF-E41A-4A15-8E48-A3E152663654}"/>
              </a:ext>
            </a:extLst>
          </p:cNvPr>
          <p:cNvSpPr txBox="1"/>
          <p:nvPr/>
        </p:nvSpPr>
        <p:spPr>
          <a:xfrm>
            <a:off x="0" y="80329"/>
            <a:ext cx="12192000" cy="369332"/>
          </a:xfrm>
          <a:prstGeom prst="rect">
            <a:avLst/>
          </a:prstGeom>
          <a:noFill/>
        </p:spPr>
        <p:txBody>
          <a:bodyPr wrap="square" rtlCol="0">
            <a:spAutoFit/>
          </a:bodyPr>
          <a:lstStyle/>
          <a:p>
            <a:pPr algn="ctr"/>
            <a:r>
              <a:rPr lang="en-US" dirty="0"/>
              <a:t>SUMMARY</a:t>
            </a:r>
          </a:p>
        </p:txBody>
      </p:sp>
      <p:graphicFrame>
        <p:nvGraphicFramePr>
          <p:cNvPr id="9" name="Table 9">
            <a:extLst>
              <a:ext uri="{FF2B5EF4-FFF2-40B4-BE49-F238E27FC236}">
                <a16:creationId xmlns:a16="http://schemas.microsoft.com/office/drawing/2014/main" id="{EF3BDDDC-2313-4782-A6FE-578E928556A2}"/>
              </a:ext>
            </a:extLst>
          </p:cNvPr>
          <p:cNvGraphicFramePr>
            <a:graphicFrameLocks noGrp="1"/>
          </p:cNvGraphicFramePr>
          <p:nvPr>
            <p:extLst>
              <p:ext uri="{D42A27DB-BD31-4B8C-83A1-F6EECF244321}">
                <p14:modId xmlns:p14="http://schemas.microsoft.com/office/powerpoint/2010/main" val="3297693876"/>
              </p:ext>
            </p:extLst>
          </p:nvPr>
        </p:nvGraphicFramePr>
        <p:xfrm>
          <a:off x="310806" y="719666"/>
          <a:ext cx="11698015" cy="2595880"/>
        </p:xfrm>
        <a:graphic>
          <a:graphicData uri="http://schemas.openxmlformats.org/drawingml/2006/table">
            <a:tbl>
              <a:tblPr firstRow="1" bandRow="1">
                <a:tableStyleId>{5C22544A-7EE6-4342-B048-85BDC9FD1C3A}</a:tableStyleId>
              </a:tblPr>
              <a:tblGrid>
                <a:gridCol w="2339603">
                  <a:extLst>
                    <a:ext uri="{9D8B030D-6E8A-4147-A177-3AD203B41FA5}">
                      <a16:colId xmlns:a16="http://schemas.microsoft.com/office/drawing/2014/main" val="2495799108"/>
                    </a:ext>
                  </a:extLst>
                </a:gridCol>
                <a:gridCol w="2339603">
                  <a:extLst>
                    <a:ext uri="{9D8B030D-6E8A-4147-A177-3AD203B41FA5}">
                      <a16:colId xmlns:a16="http://schemas.microsoft.com/office/drawing/2014/main" val="2294033005"/>
                    </a:ext>
                  </a:extLst>
                </a:gridCol>
                <a:gridCol w="2339603">
                  <a:extLst>
                    <a:ext uri="{9D8B030D-6E8A-4147-A177-3AD203B41FA5}">
                      <a16:colId xmlns:a16="http://schemas.microsoft.com/office/drawing/2014/main" val="1778152809"/>
                    </a:ext>
                  </a:extLst>
                </a:gridCol>
                <a:gridCol w="2339603">
                  <a:extLst>
                    <a:ext uri="{9D8B030D-6E8A-4147-A177-3AD203B41FA5}">
                      <a16:colId xmlns:a16="http://schemas.microsoft.com/office/drawing/2014/main" val="3346898837"/>
                    </a:ext>
                  </a:extLst>
                </a:gridCol>
                <a:gridCol w="2339603">
                  <a:extLst>
                    <a:ext uri="{9D8B030D-6E8A-4147-A177-3AD203B41FA5}">
                      <a16:colId xmlns:a16="http://schemas.microsoft.com/office/drawing/2014/main" val="1376741704"/>
                    </a:ext>
                  </a:extLst>
                </a:gridCol>
              </a:tblGrid>
              <a:tr h="370840">
                <a:tc>
                  <a:txBody>
                    <a:bodyPr/>
                    <a:lstStyle/>
                    <a:p>
                      <a:r>
                        <a:rPr lang="en-US" dirty="0"/>
                        <a:t>State</a:t>
                      </a:r>
                    </a:p>
                  </a:txBody>
                  <a:tcPr/>
                </a:tc>
                <a:tc>
                  <a:txBody>
                    <a:bodyPr/>
                    <a:lstStyle/>
                    <a:p>
                      <a:r>
                        <a:rPr lang="en-US" dirty="0"/>
                        <a:t>Highest Rate</a:t>
                      </a:r>
                    </a:p>
                  </a:txBody>
                  <a:tcPr/>
                </a:tc>
                <a:tc>
                  <a:txBody>
                    <a:bodyPr/>
                    <a:lstStyle/>
                    <a:p>
                      <a:r>
                        <a:rPr lang="en-US" dirty="0"/>
                        <a:t>Lowest Rate</a:t>
                      </a:r>
                    </a:p>
                  </a:txBody>
                  <a:tcPr/>
                </a:tc>
                <a:tc>
                  <a:txBody>
                    <a:bodyPr/>
                    <a:lstStyle/>
                    <a:p>
                      <a:r>
                        <a:rPr lang="en-US" dirty="0"/>
                        <a:t>Average Rate</a:t>
                      </a:r>
                    </a:p>
                  </a:txBody>
                  <a:tcPr/>
                </a:tc>
                <a:tc>
                  <a:txBody>
                    <a:bodyPr/>
                    <a:lstStyle/>
                    <a:p>
                      <a:r>
                        <a:rPr lang="en-US" dirty="0"/>
                        <a:t>Mask Mandate (Y/N)</a:t>
                      </a:r>
                    </a:p>
                  </a:txBody>
                  <a:tcPr/>
                </a:tc>
                <a:extLst>
                  <a:ext uri="{0D108BD9-81ED-4DB2-BD59-A6C34878D82A}">
                    <a16:rowId xmlns:a16="http://schemas.microsoft.com/office/drawing/2014/main" val="3344780193"/>
                  </a:ext>
                </a:extLst>
              </a:tr>
              <a:tr h="370840">
                <a:tc>
                  <a:txBody>
                    <a:bodyPr/>
                    <a:lstStyle/>
                    <a:p>
                      <a:r>
                        <a:rPr lang="en-US" dirty="0"/>
                        <a:t>Alabama</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4158336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2692098"/>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9595609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6648956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7225536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74985050"/>
                  </a:ext>
                </a:extLst>
              </a:tr>
            </a:tbl>
          </a:graphicData>
        </a:graphic>
      </p:graphicFrame>
    </p:spTree>
    <p:extLst>
      <p:ext uri="{BB962C8B-B14F-4D97-AF65-F5344CB8AC3E}">
        <p14:creationId xmlns:p14="http://schemas.microsoft.com/office/powerpoint/2010/main" val="4049963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88DD-C516-4E7E-B879-8F55BD52B5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0604C2-553D-4ADB-AA43-6D81B7D5FA7B}"/>
              </a:ext>
            </a:extLst>
          </p:cNvPr>
          <p:cNvSpPr>
            <a:spLocks noGrp="1"/>
          </p:cNvSpPr>
          <p:nvPr>
            <p:ph idx="1"/>
          </p:nvPr>
        </p:nvSpPr>
        <p:spPr/>
        <p:txBody>
          <a:bodyPr/>
          <a:lstStyle/>
          <a:p>
            <a:r>
              <a:rPr lang="en-US" dirty="0">
                <a:hlinkClick r:id="rId2"/>
              </a:rPr>
              <a:t>https://wwwnc.cdc.gov/eid/article/26/7/20-0282_article</a:t>
            </a:r>
            <a:endParaRPr lang="en-US" dirty="0"/>
          </a:p>
          <a:p>
            <a:r>
              <a:rPr lang="en-US" dirty="0">
                <a:hlinkClick r:id="rId3"/>
              </a:rPr>
              <a:t>https://www.aarp.org/health/healthy-living/info-2020/states-mask-mandates-coronavirus.html#Georgia</a:t>
            </a:r>
            <a:endParaRPr lang="en-US" dirty="0"/>
          </a:p>
          <a:p>
            <a:r>
              <a:rPr lang="en-US" dirty="0">
                <a:hlinkClick r:id="rId4"/>
              </a:rPr>
              <a:t>https://91-divoc.com/pages/covid-visualization/</a:t>
            </a:r>
            <a:endParaRPr lang="en-US" dirty="0"/>
          </a:p>
          <a:p>
            <a:endParaRPr lang="en-US" dirty="0"/>
          </a:p>
        </p:txBody>
      </p:sp>
    </p:spTree>
    <p:extLst>
      <p:ext uri="{BB962C8B-B14F-4D97-AF65-F5344CB8AC3E}">
        <p14:creationId xmlns:p14="http://schemas.microsoft.com/office/powerpoint/2010/main" val="369039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2585323"/>
          </a:xfrm>
          <a:prstGeom prst="rect">
            <a:avLst/>
          </a:prstGeom>
        </p:spPr>
        <p:txBody>
          <a:bodyPr wrap="square">
            <a:spAutoFit/>
          </a:bodyPr>
          <a:lstStyle/>
          <a:p>
            <a:r>
              <a:rPr lang="en-US" b="1" dirty="0"/>
              <a:t>California </a:t>
            </a:r>
          </a:p>
          <a:p>
            <a:r>
              <a:rPr lang="en-US" b="1" dirty="0"/>
              <a:t>Statewide order:</a:t>
            </a:r>
            <a:r>
              <a:rPr lang="en-US" dirty="0"/>
              <a:t> Yes</a:t>
            </a:r>
          </a:p>
          <a:p>
            <a:r>
              <a:rPr lang="en-US" dirty="0"/>
              <a:t>Californians have been required since June 18 to mask up in “most settings outside the home.” The policy was updated June 29 to exempt children under age 2.</a:t>
            </a:r>
          </a:p>
        </p:txBody>
      </p:sp>
      <p:pic>
        <p:nvPicPr>
          <p:cNvPr id="2" name="Picture 1">
            <a:extLst>
              <a:ext uri="{FF2B5EF4-FFF2-40B4-BE49-F238E27FC236}">
                <a16:creationId xmlns:a16="http://schemas.microsoft.com/office/drawing/2014/main" id="{7CD60A4F-6AD5-403B-A211-2F27C87BB531}"/>
              </a:ext>
            </a:extLst>
          </p:cNvPr>
          <p:cNvPicPr>
            <a:picLocks noChangeAspect="1"/>
          </p:cNvPicPr>
          <p:nvPr/>
        </p:nvPicPr>
        <p:blipFill>
          <a:blip r:embed="rId2"/>
          <a:stretch>
            <a:fillRect/>
          </a:stretch>
        </p:blipFill>
        <p:spPr>
          <a:xfrm>
            <a:off x="3657600" y="914400"/>
            <a:ext cx="8229600" cy="5140742"/>
          </a:xfrm>
          <a:prstGeom prst="rect">
            <a:avLst/>
          </a:prstGeom>
        </p:spPr>
      </p:pic>
      <p:cxnSp>
        <p:nvCxnSpPr>
          <p:cNvPr id="7" name="Straight Connector 6">
            <a:extLst>
              <a:ext uri="{FF2B5EF4-FFF2-40B4-BE49-F238E27FC236}">
                <a16:creationId xmlns:a16="http://schemas.microsoft.com/office/drawing/2014/main" id="{FA081518-017C-47F1-B404-681ADE8260D8}"/>
              </a:ext>
            </a:extLst>
          </p:cNvPr>
          <p:cNvCxnSpPr/>
          <p:nvPr/>
        </p:nvCxnSpPr>
        <p:spPr>
          <a:xfrm>
            <a:off x="5703823"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8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3970318"/>
          </a:xfrm>
          <a:prstGeom prst="rect">
            <a:avLst/>
          </a:prstGeom>
        </p:spPr>
        <p:txBody>
          <a:bodyPr wrap="square">
            <a:spAutoFit/>
          </a:bodyPr>
          <a:lstStyle/>
          <a:p>
            <a:r>
              <a:rPr lang="en-US" b="1" dirty="0"/>
              <a:t>Colorado </a:t>
            </a:r>
          </a:p>
          <a:p>
            <a:r>
              <a:rPr lang="en-US" b="1" dirty="0"/>
              <a:t>Statewide order:</a:t>
            </a:r>
            <a:r>
              <a:rPr lang="en-US" dirty="0"/>
              <a:t> Yes</a:t>
            </a:r>
          </a:p>
          <a:p>
            <a:r>
              <a:rPr lang="en-US" dirty="0"/>
              <a:t>Gov. Jared Polis’ order requires Coloradans over the age of 10 to wear face coverings in indoor public spaces. It took effect July 17 and has been extended until at least Feb. 4. Counties may be able to opt out if they meet state benchmarks for declining caseloads and several other public health criteria.    </a:t>
            </a:r>
          </a:p>
        </p:txBody>
      </p:sp>
      <p:pic>
        <p:nvPicPr>
          <p:cNvPr id="2" name="Picture 1">
            <a:extLst>
              <a:ext uri="{FF2B5EF4-FFF2-40B4-BE49-F238E27FC236}">
                <a16:creationId xmlns:a16="http://schemas.microsoft.com/office/drawing/2014/main" id="{C4D783E8-E31E-4091-B5B8-E8FEFFBFA1CE}"/>
              </a:ext>
            </a:extLst>
          </p:cNvPr>
          <p:cNvPicPr>
            <a:picLocks noChangeAspect="1"/>
          </p:cNvPicPr>
          <p:nvPr/>
        </p:nvPicPr>
        <p:blipFill>
          <a:blip r:embed="rId2"/>
          <a:stretch>
            <a:fillRect/>
          </a:stretch>
        </p:blipFill>
        <p:spPr>
          <a:xfrm>
            <a:off x="3657600" y="914400"/>
            <a:ext cx="8229600" cy="5126033"/>
          </a:xfrm>
          <a:prstGeom prst="rect">
            <a:avLst/>
          </a:prstGeom>
        </p:spPr>
      </p:pic>
      <p:cxnSp>
        <p:nvCxnSpPr>
          <p:cNvPr id="7" name="Straight Connector 6">
            <a:extLst>
              <a:ext uri="{FF2B5EF4-FFF2-40B4-BE49-F238E27FC236}">
                <a16:creationId xmlns:a16="http://schemas.microsoft.com/office/drawing/2014/main" id="{D311BDFC-8DB1-4C3C-88C0-68275CB11324}"/>
              </a:ext>
            </a:extLst>
          </p:cNvPr>
          <p:cNvCxnSpPr/>
          <p:nvPr/>
        </p:nvCxnSpPr>
        <p:spPr>
          <a:xfrm>
            <a:off x="6649754" y="1205103"/>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89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078313"/>
          </a:xfrm>
          <a:prstGeom prst="rect">
            <a:avLst/>
          </a:prstGeom>
        </p:spPr>
        <p:txBody>
          <a:bodyPr wrap="square">
            <a:spAutoFit/>
          </a:bodyPr>
          <a:lstStyle/>
          <a:p>
            <a:r>
              <a:rPr lang="en-US" b="1" dirty="0"/>
              <a:t>Connecticut </a:t>
            </a:r>
            <a:br>
              <a:rPr lang="en-US" b="1" dirty="0"/>
            </a:br>
            <a:endParaRPr lang="en-US" b="1" dirty="0"/>
          </a:p>
          <a:p>
            <a:r>
              <a:rPr lang="en-US" b="1" dirty="0"/>
              <a:t>Statewide order:</a:t>
            </a:r>
            <a:r>
              <a:rPr lang="en-US" dirty="0"/>
              <a:t> Yes</a:t>
            </a:r>
          </a:p>
          <a:p>
            <a:r>
              <a:rPr lang="en-US" dirty="0"/>
              <a:t>Gov. Ned Lamont's mask order issued April 17 remains in force. It requires a mask or face covering for “any person in a public place in Connecticut who is unable to or does not maintain a safe social distance of approximately six feet from every other person.” It does not cover children under age 2, or children generally when they are in a child-care setting.</a:t>
            </a:r>
          </a:p>
        </p:txBody>
      </p:sp>
      <p:pic>
        <p:nvPicPr>
          <p:cNvPr id="2" name="Picture 1">
            <a:extLst>
              <a:ext uri="{FF2B5EF4-FFF2-40B4-BE49-F238E27FC236}">
                <a16:creationId xmlns:a16="http://schemas.microsoft.com/office/drawing/2014/main" id="{C21E662A-E7E7-4049-B9BC-51DFFF2D6CF3}"/>
              </a:ext>
            </a:extLst>
          </p:cNvPr>
          <p:cNvPicPr>
            <a:picLocks noChangeAspect="1"/>
          </p:cNvPicPr>
          <p:nvPr/>
        </p:nvPicPr>
        <p:blipFill>
          <a:blip r:embed="rId2"/>
          <a:stretch>
            <a:fillRect/>
          </a:stretch>
        </p:blipFill>
        <p:spPr>
          <a:xfrm>
            <a:off x="3657600" y="914400"/>
            <a:ext cx="8229600" cy="5130618"/>
          </a:xfrm>
          <a:prstGeom prst="rect">
            <a:avLst/>
          </a:prstGeom>
        </p:spPr>
      </p:pic>
      <p:cxnSp>
        <p:nvCxnSpPr>
          <p:cNvPr id="7" name="Straight Connector 6">
            <a:extLst>
              <a:ext uri="{FF2B5EF4-FFF2-40B4-BE49-F238E27FC236}">
                <a16:creationId xmlns:a16="http://schemas.microsoft.com/office/drawing/2014/main" id="{297B07BC-78A6-487C-9961-F49300695125}"/>
              </a:ext>
            </a:extLst>
          </p:cNvPr>
          <p:cNvCxnSpPr/>
          <p:nvPr/>
        </p:nvCxnSpPr>
        <p:spPr>
          <a:xfrm>
            <a:off x="4465104"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92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91154A-BCF6-4E32-87FE-1A79F454E468}"/>
              </a:ext>
            </a:extLst>
          </p:cNvPr>
          <p:cNvSpPr/>
          <p:nvPr/>
        </p:nvSpPr>
        <p:spPr>
          <a:xfrm>
            <a:off x="185830" y="474344"/>
            <a:ext cx="2861733" cy="5355312"/>
          </a:xfrm>
          <a:prstGeom prst="rect">
            <a:avLst/>
          </a:prstGeom>
        </p:spPr>
        <p:txBody>
          <a:bodyPr wrap="square">
            <a:spAutoFit/>
          </a:bodyPr>
          <a:lstStyle/>
          <a:p>
            <a:r>
              <a:rPr lang="en-US" b="1" dirty="0"/>
              <a:t>Delaware </a:t>
            </a:r>
          </a:p>
          <a:p>
            <a:r>
              <a:rPr lang="en-US" b="1" dirty="0"/>
              <a:t>Statewide order:</a:t>
            </a:r>
            <a:r>
              <a:rPr lang="en-US" dirty="0"/>
              <a:t> Yes</a:t>
            </a:r>
          </a:p>
          <a:p>
            <a:r>
              <a:rPr lang="en-US" dirty="0"/>
              <a:t>A Dec. 3 update of Gov. John Carney's state-of-emergency declaration requires Delawareans to wear face coverings in all public settings and at private indoor gatherings where people from other households are present, regardless of their ability to maintain physical distance. The order, which tightened a prior mask mandate issued in April and revised in September, exempts children below kindergarten age.</a:t>
            </a:r>
          </a:p>
        </p:txBody>
      </p:sp>
      <p:pic>
        <p:nvPicPr>
          <p:cNvPr id="2" name="Picture 1">
            <a:extLst>
              <a:ext uri="{FF2B5EF4-FFF2-40B4-BE49-F238E27FC236}">
                <a16:creationId xmlns:a16="http://schemas.microsoft.com/office/drawing/2014/main" id="{325E0527-2BED-43D7-9359-458EB69B7869}"/>
              </a:ext>
            </a:extLst>
          </p:cNvPr>
          <p:cNvPicPr>
            <a:picLocks noChangeAspect="1"/>
          </p:cNvPicPr>
          <p:nvPr/>
        </p:nvPicPr>
        <p:blipFill>
          <a:blip r:embed="rId2"/>
          <a:stretch>
            <a:fillRect/>
          </a:stretch>
        </p:blipFill>
        <p:spPr>
          <a:xfrm>
            <a:off x="3657600" y="914400"/>
            <a:ext cx="8229600" cy="5136152"/>
          </a:xfrm>
          <a:prstGeom prst="rect">
            <a:avLst/>
          </a:prstGeom>
        </p:spPr>
      </p:pic>
      <p:cxnSp>
        <p:nvCxnSpPr>
          <p:cNvPr id="7" name="Straight Connector 6">
            <a:extLst>
              <a:ext uri="{FF2B5EF4-FFF2-40B4-BE49-F238E27FC236}">
                <a16:creationId xmlns:a16="http://schemas.microsoft.com/office/drawing/2014/main" id="{3BF9604C-90AF-45AF-B370-A877DA8AB44F}"/>
              </a:ext>
            </a:extLst>
          </p:cNvPr>
          <p:cNvCxnSpPr/>
          <p:nvPr/>
        </p:nvCxnSpPr>
        <p:spPr>
          <a:xfrm>
            <a:off x="4366006"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074FF9B-AA84-41B4-8881-5474467EA394}"/>
              </a:ext>
            </a:extLst>
          </p:cNvPr>
          <p:cNvCxnSpPr/>
          <p:nvPr/>
        </p:nvCxnSpPr>
        <p:spPr>
          <a:xfrm>
            <a:off x="7874210"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CA4C93-24D5-47D9-8466-24BCC73117F2}"/>
              </a:ext>
            </a:extLst>
          </p:cNvPr>
          <p:cNvCxnSpPr/>
          <p:nvPr/>
        </p:nvCxnSpPr>
        <p:spPr>
          <a:xfrm>
            <a:off x="10098649" y="1209607"/>
            <a:ext cx="0" cy="406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45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251</Words>
  <Application>Microsoft Office PowerPoint</Application>
  <PresentationFormat>Widescreen</PresentationFormat>
  <Paragraphs>189</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Mask Mandate Effectiveness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Kling, Curt L</dc:creator>
  <cp:lastModifiedBy>Kling, Curt L</cp:lastModifiedBy>
  <cp:revision>32</cp:revision>
  <dcterms:created xsi:type="dcterms:W3CDTF">2020-12-10T18:43:04Z</dcterms:created>
  <dcterms:modified xsi:type="dcterms:W3CDTF">2021-01-22T05:32:13Z</dcterms:modified>
</cp:coreProperties>
</file>